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5143500" cx="9144000"/>
  <p:notesSz cx="6858000" cy="9144000"/>
  <p:embeddedFontLst>
    <p:embeddedFont>
      <p:font typeface="Raleway"/>
      <p:regular r:id="rId57"/>
      <p:bold r:id="rId58"/>
      <p:italic r:id="rId59"/>
      <p:boldItalic r:id="rId60"/>
    </p:embeddedFont>
    <p:embeddedFont>
      <p:font typeface="Bebas Neue"/>
      <p:regular r:id="rId61"/>
    </p:embeddedFont>
    <p:embeddedFont>
      <p:font typeface="Pacifico"/>
      <p:regular r:id="rId62"/>
    </p:embeddedFont>
    <p:embeddedFont>
      <p:font typeface="Montserrat Alternates"/>
      <p:regular r:id="rId63"/>
      <p:bold r:id="rId64"/>
      <p:italic r:id="rId65"/>
      <p:boldItalic r:id="rId66"/>
    </p:embeddedFont>
    <p:embeddedFont>
      <p:font typeface="Montserrat Alternates SemiBold"/>
      <p:regular r:id="rId67"/>
      <p:bold r:id="rId68"/>
      <p:italic r:id="rId69"/>
      <p:boldItalic r:id="rId70"/>
    </p:embeddedFont>
    <p:embeddedFont>
      <p:font typeface="PT Sans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8B9C924-AF08-4397-9FBF-7797942449DA}">
  <a:tblStyle styleId="{18B9C924-AF08-4397-9FBF-7797942449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PTSans-italic.fntdata"/><Relationship Id="rId72" Type="http://schemas.openxmlformats.org/officeDocument/2006/relationships/font" Target="fonts/PTSans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74" Type="http://schemas.openxmlformats.org/officeDocument/2006/relationships/font" Target="fonts/PTSans-boldItalic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PTSans-regular.fntdata"/><Relationship Id="rId70" Type="http://schemas.openxmlformats.org/officeDocument/2006/relationships/font" Target="fonts/MontserratAlternatesSemiBold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Pacifico-regular.fntdata"/><Relationship Id="rId61" Type="http://schemas.openxmlformats.org/officeDocument/2006/relationships/font" Target="fonts/BebasNeue-regular.fntdata"/><Relationship Id="rId20" Type="http://schemas.openxmlformats.org/officeDocument/2006/relationships/slide" Target="slides/slide14.xml"/><Relationship Id="rId64" Type="http://schemas.openxmlformats.org/officeDocument/2006/relationships/font" Target="fonts/MontserratAlternates-bold.fntdata"/><Relationship Id="rId63" Type="http://schemas.openxmlformats.org/officeDocument/2006/relationships/font" Target="fonts/MontserratAlternates-regular.fntdata"/><Relationship Id="rId22" Type="http://schemas.openxmlformats.org/officeDocument/2006/relationships/slide" Target="slides/slide16.xml"/><Relationship Id="rId66" Type="http://schemas.openxmlformats.org/officeDocument/2006/relationships/font" Target="fonts/MontserratAlternates-boldItalic.fntdata"/><Relationship Id="rId21" Type="http://schemas.openxmlformats.org/officeDocument/2006/relationships/slide" Target="slides/slide15.xml"/><Relationship Id="rId65" Type="http://schemas.openxmlformats.org/officeDocument/2006/relationships/font" Target="fonts/MontserratAlternates-italic.fntdata"/><Relationship Id="rId24" Type="http://schemas.openxmlformats.org/officeDocument/2006/relationships/slide" Target="slides/slide18.xml"/><Relationship Id="rId68" Type="http://schemas.openxmlformats.org/officeDocument/2006/relationships/font" Target="fonts/MontserratAlternatesSemiBold-bold.fntdata"/><Relationship Id="rId23" Type="http://schemas.openxmlformats.org/officeDocument/2006/relationships/slide" Target="slides/slide17.xml"/><Relationship Id="rId67" Type="http://schemas.openxmlformats.org/officeDocument/2006/relationships/font" Target="fonts/MontserratAlternatesSemiBold-regular.fntdata"/><Relationship Id="rId60" Type="http://schemas.openxmlformats.org/officeDocument/2006/relationships/font" Target="fonts/Raleway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MontserratAlternatesSemiBold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Raleway-regular.fnt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Raleway-italic.fntdata"/><Relationship Id="rId14" Type="http://schemas.openxmlformats.org/officeDocument/2006/relationships/slide" Target="slides/slide8.xml"/><Relationship Id="rId58" Type="http://schemas.openxmlformats.org/officeDocument/2006/relationships/font" Target="fonts/Raleway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17e0b8fde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17e0b8fde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317e0b8fde_0_1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317e0b8fde_0_1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17e0b8fde_0_1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17e0b8fde_0_1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317e0b8fde_0_1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317e0b8fde_0_1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17e0b8fde_0_1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17e0b8fde_0_1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17e0b8fde_0_1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317e0b8fde_0_1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317e0b8fde_0_1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317e0b8fde_0_1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317e0b8fde_0_1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317e0b8fde_0_1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317e0b8fde_0_1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317e0b8fde_0_1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317e0b8fde_0_1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317e0b8fde_0_1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317e0b8fde_0_1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317e0b8fde_0_1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17e0b8fde_0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17e0b8fde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317e0b8fde_0_1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317e0b8fde_0_1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317e0b8fde_0_1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317e0b8fde_0_1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317e0b8fde_0_1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317e0b8fde_0_1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317e0b8fde_0_1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317e0b8fde_0_1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317e0b8fde_0_1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317e0b8fde_0_1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317e0b8fde_0_1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317e0b8fde_0_1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317e0b8fde_0_1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317e0b8fde_0_1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317e0b8fde_0_1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317e0b8fde_0_1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317e0b8fde_0_1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317e0b8fde_0_1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317e0b8fde_0_2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317e0b8fde_0_2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17e0b8fde_0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17e0b8fde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317e0b8fde_0_2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317e0b8fde_0_2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317e0b8fde_0_2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317e0b8fde_0_2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317e0b8fde_0_2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317e0b8fde_0_2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17e0b8fde_0_2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317e0b8fde_0_2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317e0b8fde_0_2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317e0b8fde_0_2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317e0b8fde_0_2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317e0b8fde_0_2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317e0b8fde_0_2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317e0b8fde_0_2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317e0b8fde_0_2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317e0b8fde_0_2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317e0b8fde_0_2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317e0b8fde_0_2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317e0b8fde_0_2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317e0b8fde_0_2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17e0b8fde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17e0b8fde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317e0b8fde_0_2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317e0b8fde_0_2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317e0b8fde_0_2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317e0b8fde_0_2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317e0b8fde_0_2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317e0b8fde_0_2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317e0b8fde_0_2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317e0b8fde_0_2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317e0b8fde_0_2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317e0b8fde_0_2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317e0b8fde_0_2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317e0b8fde_0_2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317e0b8fde_0_2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317e0b8fde_0_2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317e0b8fde_0_2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317e0b8fde_0_2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317e0b8fde_0_2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317e0b8fde_0_2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317e0b8fde_0_2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317e0b8fde_0_2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17e0b8fde_0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317e0b8fde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317e0b8fde_0_2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317e0b8fde_0_2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17e0b8fde_0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17e0b8fde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17e0b8fde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17e0b8fde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317e0b8fde_0_1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317e0b8fde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17e0b8fde_0_1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317e0b8fde_0_1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59235" y="1150647"/>
            <a:ext cx="4144200" cy="21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900">
                <a:solidFill>
                  <a:schemeClr val="lt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14099" y="3431765"/>
            <a:ext cx="4270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1378650" y="1750761"/>
            <a:ext cx="6386700" cy="11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subTitle"/>
          </p:nvPr>
        </p:nvSpPr>
        <p:spPr>
          <a:xfrm>
            <a:off x="1284000" y="3030727"/>
            <a:ext cx="657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title"/>
          </p:nvPr>
        </p:nvSpPr>
        <p:spPr>
          <a:xfrm flipH="1">
            <a:off x="6373368" y="1323434"/>
            <a:ext cx="1206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 flipH="1">
            <a:off x="4868270" y="1676448"/>
            <a:ext cx="271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2" type="title"/>
          </p:nvPr>
        </p:nvSpPr>
        <p:spPr>
          <a:xfrm flipH="1">
            <a:off x="6372175" y="2505459"/>
            <a:ext cx="1207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1" name="Google Shape;61;p13"/>
          <p:cNvSpPr txBox="1"/>
          <p:nvPr>
            <p:ph idx="3" type="subTitle"/>
          </p:nvPr>
        </p:nvSpPr>
        <p:spPr>
          <a:xfrm flipH="1">
            <a:off x="4868270" y="2863117"/>
            <a:ext cx="271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4" type="title"/>
          </p:nvPr>
        </p:nvSpPr>
        <p:spPr>
          <a:xfrm flipH="1">
            <a:off x="5692378" y="3687459"/>
            <a:ext cx="1887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3" name="Google Shape;63;p13"/>
          <p:cNvSpPr txBox="1"/>
          <p:nvPr>
            <p:ph idx="5" type="subTitle"/>
          </p:nvPr>
        </p:nvSpPr>
        <p:spPr>
          <a:xfrm flipH="1">
            <a:off x="4868270" y="4047667"/>
            <a:ext cx="271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6" type="title"/>
          </p:nvPr>
        </p:nvSpPr>
        <p:spPr>
          <a:xfrm flipH="1">
            <a:off x="7511113" y="1323434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hasCustomPrompt="1" idx="7" type="title"/>
          </p:nvPr>
        </p:nvSpPr>
        <p:spPr>
          <a:xfrm flipH="1">
            <a:off x="7511113" y="3687462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hasCustomPrompt="1" idx="8" type="title"/>
          </p:nvPr>
        </p:nvSpPr>
        <p:spPr>
          <a:xfrm flipH="1">
            <a:off x="7511113" y="2505448"/>
            <a:ext cx="548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idx="9" type="title"/>
          </p:nvPr>
        </p:nvSpPr>
        <p:spPr>
          <a:xfrm>
            <a:off x="4614162" y="539500"/>
            <a:ext cx="3696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444267" y="1801950"/>
            <a:ext cx="30165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" name="Google Shape;71;p14"/>
          <p:cNvSpPr txBox="1"/>
          <p:nvPr>
            <p:ph hasCustomPrompt="1" idx="2" type="title"/>
          </p:nvPr>
        </p:nvSpPr>
        <p:spPr>
          <a:xfrm>
            <a:off x="2683233" y="1747055"/>
            <a:ext cx="932700" cy="93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2353650" y="2911770"/>
            <a:ext cx="44367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2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1887300" y="1801368"/>
            <a:ext cx="44367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6" name="Google Shape;76;p15"/>
          <p:cNvSpPr txBox="1"/>
          <p:nvPr>
            <p:ph hasCustomPrompt="1" idx="2" type="title"/>
          </p:nvPr>
        </p:nvSpPr>
        <p:spPr>
          <a:xfrm>
            <a:off x="6324000" y="1746504"/>
            <a:ext cx="932700" cy="93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2353650" y="2907792"/>
            <a:ext cx="44367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 flipH="1">
            <a:off x="529975" y="367350"/>
            <a:ext cx="8095200" cy="4408800"/>
          </a:xfrm>
          <a:prstGeom prst="rect">
            <a:avLst/>
          </a:prstGeom>
          <a:solidFill>
            <a:schemeClr val="dk1">
              <a:alpha val="707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/>
          <p:nvPr/>
        </p:nvSpPr>
        <p:spPr>
          <a:xfrm flipH="1">
            <a:off x="524400" y="3656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82" name="Google Shape;82;p16"/>
          <p:cNvSpPr/>
          <p:nvPr/>
        </p:nvSpPr>
        <p:spPr>
          <a:xfrm flipH="1">
            <a:off x="8277475" y="44284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3895863" y="539496"/>
            <a:ext cx="4626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/>
          <p:nvPr/>
        </p:nvSpPr>
        <p:spPr>
          <a:xfrm flipH="1">
            <a:off x="529975" y="367350"/>
            <a:ext cx="8095200" cy="4408800"/>
          </a:xfrm>
          <a:prstGeom prst="rect">
            <a:avLst/>
          </a:prstGeom>
          <a:solidFill>
            <a:schemeClr val="dk1">
              <a:alpha val="707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/>
          <p:nvPr/>
        </p:nvSpPr>
        <p:spPr>
          <a:xfrm flipH="1">
            <a:off x="524400" y="3656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88" name="Google Shape;88;p17"/>
          <p:cNvSpPr/>
          <p:nvPr/>
        </p:nvSpPr>
        <p:spPr>
          <a:xfrm flipH="1">
            <a:off x="8277475" y="44284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717750" y="539500"/>
            <a:ext cx="7708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895863" y="539496"/>
            <a:ext cx="4626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2334000" y="2778659"/>
            <a:ext cx="4476000" cy="83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subTitle"/>
          </p:nvPr>
        </p:nvSpPr>
        <p:spPr>
          <a:xfrm>
            <a:off x="2424600" y="3578534"/>
            <a:ext cx="42948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/>
          <p:nvPr/>
        </p:nvSpPr>
        <p:spPr>
          <a:xfrm>
            <a:off x="524400" y="367350"/>
            <a:ext cx="8095200" cy="4408800"/>
          </a:xfrm>
          <a:prstGeom prst="rect">
            <a:avLst/>
          </a:prstGeom>
          <a:solidFill>
            <a:schemeClr val="dk1">
              <a:alpha val="707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 txBox="1"/>
          <p:nvPr>
            <p:ph type="title"/>
          </p:nvPr>
        </p:nvSpPr>
        <p:spPr>
          <a:xfrm>
            <a:off x="910443" y="1659900"/>
            <a:ext cx="323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" type="subTitle"/>
          </p:nvPr>
        </p:nvSpPr>
        <p:spPr>
          <a:xfrm>
            <a:off x="1036593" y="2308800"/>
            <a:ext cx="2980800" cy="11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2" name="Google Shape;102;p20"/>
          <p:cNvSpPr/>
          <p:nvPr/>
        </p:nvSpPr>
        <p:spPr>
          <a:xfrm flipH="1">
            <a:off x="8271900" y="3656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03" name="Google Shape;103;p20"/>
          <p:cNvSpPr/>
          <p:nvPr/>
        </p:nvSpPr>
        <p:spPr>
          <a:xfrm flipH="1">
            <a:off x="524400" y="44284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2514300" y="2248625"/>
            <a:ext cx="41154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4105650" y="1415405"/>
            <a:ext cx="932700" cy="93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2353650" y="3358445"/>
            <a:ext cx="44367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5403650" y="2011646"/>
            <a:ext cx="2630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subTitle"/>
          </p:nvPr>
        </p:nvSpPr>
        <p:spPr>
          <a:xfrm>
            <a:off x="5126300" y="2508146"/>
            <a:ext cx="31851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4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711525" y="1855425"/>
            <a:ext cx="3831300" cy="27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Nunito Light"/>
              <a:buChar char="●"/>
              <a:defRPr sz="12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111" name="Google Shape;111;p22"/>
          <p:cNvSpPr txBox="1"/>
          <p:nvPr>
            <p:ph idx="2" type="body"/>
          </p:nvPr>
        </p:nvSpPr>
        <p:spPr>
          <a:xfrm>
            <a:off x="4598200" y="1855425"/>
            <a:ext cx="3834300" cy="27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Nunito Light"/>
              <a:buChar char="●"/>
              <a:defRPr sz="12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112" name="Google Shape;112;p22"/>
          <p:cNvSpPr txBox="1"/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3" type="subTitle"/>
          </p:nvPr>
        </p:nvSpPr>
        <p:spPr>
          <a:xfrm>
            <a:off x="1952250" y="1240536"/>
            <a:ext cx="52395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4" name="Google Shape;114;p22"/>
          <p:cNvSpPr/>
          <p:nvPr/>
        </p:nvSpPr>
        <p:spPr>
          <a:xfrm flipH="1">
            <a:off x="524400" y="3656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15" name="Google Shape;115;p22"/>
          <p:cNvSpPr/>
          <p:nvPr/>
        </p:nvSpPr>
        <p:spPr>
          <a:xfrm flipH="1">
            <a:off x="8277475" y="44284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0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622200" y="539500"/>
            <a:ext cx="4264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subTitle"/>
          </p:nvPr>
        </p:nvSpPr>
        <p:spPr>
          <a:xfrm>
            <a:off x="970129" y="3159550"/>
            <a:ext cx="1500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20" name="Google Shape;120;p23"/>
          <p:cNvSpPr txBox="1"/>
          <p:nvPr>
            <p:ph idx="2" type="subTitle"/>
          </p:nvPr>
        </p:nvSpPr>
        <p:spPr>
          <a:xfrm>
            <a:off x="823279" y="3511377"/>
            <a:ext cx="1794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3" type="subTitle"/>
          </p:nvPr>
        </p:nvSpPr>
        <p:spPr>
          <a:xfrm>
            <a:off x="3037054" y="3159550"/>
            <a:ext cx="1500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4" type="subTitle"/>
          </p:nvPr>
        </p:nvSpPr>
        <p:spPr>
          <a:xfrm>
            <a:off x="2890204" y="3511377"/>
            <a:ext cx="1794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5" type="subTitle"/>
          </p:nvPr>
        </p:nvSpPr>
        <p:spPr>
          <a:xfrm>
            <a:off x="697800" y="1500625"/>
            <a:ext cx="4113600" cy="6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5782451" y="1388507"/>
            <a:ext cx="217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7" name="Google Shape;127;p24"/>
          <p:cNvSpPr txBox="1"/>
          <p:nvPr>
            <p:ph idx="1" type="subTitle"/>
          </p:nvPr>
        </p:nvSpPr>
        <p:spPr>
          <a:xfrm>
            <a:off x="5782451" y="1744131"/>
            <a:ext cx="19473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2" type="title"/>
          </p:nvPr>
        </p:nvSpPr>
        <p:spPr>
          <a:xfrm>
            <a:off x="5782451" y="2456807"/>
            <a:ext cx="217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9" name="Google Shape;129;p24"/>
          <p:cNvSpPr txBox="1"/>
          <p:nvPr>
            <p:ph idx="3" type="subTitle"/>
          </p:nvPr>
        </p:nvSpPr>
        <p:spPr>
          <a:xfrm>
            <a:off x="5782451" y="2812439"/>
            <a:ext cx="1947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4" type="title"/>
          </p:nvPr>
        </p:nvSpPr>
        <p:spPr>
          <a:xfrm>
            <a:off x="5782451" y="3525107"/>
            <a:ext cx="217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1" name="Google Shape;131;p24"/>
          <p:cNvSpPr txBox="1"/>
          <p:nvPr>
            <p:ph idx="5" type="subTitle"/>
          </p:nvPr>
        </p:nvSpPr>
        <p:spPr>
          <a:xfrm>
            <a:off x="5782451" y="3881633"/>
            <a:ext cx="22425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6" type="title"/>
          </p:nvPr>
        </p:nvSpPr>
        <p:spPr>
          <a:xfrm>
            <a:off x="4818550" y="539496"/>
            <a:ext cx="3549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876748" y="1816405"/>
            <a:ext cx="1706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6" name="Google Shape;136;p25"/>
          <p:cNvSpPr txBox="1"/>
          <p:nvPr>
            <p:ph idx="1" type="subTitle"/>
          </p:nvPr>
        </p:nvSpPr>
        <p:spPr>
          <a:xfrm>
            <a:off x="740998" y="2183742"/>
            <a:ext cx="1978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idx="2" type="title"/>
          </p:nvPr>
        </p:nvSpPr>
        <p:spPr>
          <a:xfrm>
            <a:off x="2957708" y="1816405"/>
            <a:ext cx="1706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8" name="Google Shape;138;p25"/>
          <p:cNvSpPr txBox="1"/>
          <p:nvPr>
            <p:ph idx="3" type="subTitle"/>
          </p:nvPr>
        </p:nvSpPr>
        <p:spPr>
          <a:xfrm>
            <a:off x="2821958" y="2183742"/>
            <a:ext cx="1978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9" name="Google Shape;139;p25"/>
          <p:cNvSpPr txBox="1"/>
          <p:nvPr>
            <p:ph idx="4" type="title"/>
          </p:nvPr>
        </p:nvSpPr>
        <p:spPr>
          <a:xfrm>
            <a:off x="740998" y="3526368"/>
            <a:ext cx="1978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0" name="Google Shape;140;p25"/>
          <p:cNvSpPr txBox="1"/>
          <p:nvPr>
            <p:ph idx="5" type="subTitle"/>
          </p:nvPr>
        </p:nvSpPr>
        <p:spPr>
          <a:xfrm>
            <a:off x="740998" y="3893705"/>
            <a:ext cx="1978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6" type="title"/>
          </p:nvPr>
        </p:nvSpPr>
        <p:spPr>
          <a:xfrm>
            <a:off x="2821958" y="3526368"/>
            <a:ext cx="1978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2" name="Google Shape;142;p25"/>
          <p:cNvSpPr txBox="1"/>
          <p:nvPr>
            <p:ph idx="7" type="subTitle"/>
          </p:nvPr>
        </p:nvSpPr>
        <p:spPr>
          <a:xfrm>
            <a:off x="2821958" y="3893705"/>
            <a:ext cx="1978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8" type="title"/>
          </p:nvPr>
        </p:nvSpPr>
        <p:spPr>
          <a:xfrm>
            <a:off x="667800" y="539496"/>
            <a:ext cx="4218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2512029" y="1881658"/>
            <a:ext cx="19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7" name="Google Shape;147;p26"/>
          <p:cNvSpPr txBox="1"/>
          <p:nvPr>
            <p:ph idx="1" type="subTitle"/>
          </p:nvPr>
        </p:nvSpPr>
        <p:spPr>
          <a:xfrm>
            <a:off x="2512029" y="2234877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2" type="title"/>
          </p:nvPr>
        </p:nvSpPr>
        <p:spPr>
          <a:xfrm>
            <a:off x="4532604" y="1881658"/>
            <a:ext cx="19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9" name="Google Shape;149;p26"/>
          <p:cNvSpPr txBox="1"/>
          <p:nvPr>
            <p:ph idx="3" type="subTitle"/>
          </p:nvPr>
        </p:nvSpPr>
        <p:spPr>
          <a:xfrm>
            <a:off x="4532604" y="2234877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4" type="title"/>
          </p:nvPr>
        </p:nvSpPr>
        <p:spPr>
          <a:xfrm>
            <a:off x="2512029" y="3619858"/>
            <a:ext cx="19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1" name="Google Shape;151;p26"/>
          <p:cNvSpPr txBox="1"/>
          <p:nvPr>
            <p:ph idx="5" type="subTitle"/>
          </p:nvPr>
        </p:nvSpPr>
        <p:spPr>
          <a:xfrm>
            <a:off x="2512029" y="3973077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2" name="Google Shape;152;p26"/>
          <p:cNvSpPr txBox="1"/>
          <p:nvPr>
            <p:ph idx="6" type="title"/>
          </p:nvPr>
        </p:nvSpPr>
        <p:spPr>
          <a:xfrm>
            <a:off x="4532604" y="3619858"/>
            <a:ext cx="19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3" name="Google Shape;153;p26"/>
          <p:cNvSpPr txBox="1"/>
          <p:nvPr>
            <p:ph idx="7" type="subTitle"/>
          </p:nvPr>
        </p:nvSpPr>
        <p:spPr>
          <a:xfrm>
            <a:off x="4532604" y="3973077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8" type="title"/>
          </p:nvPr>
        </p:nvSpPr>
        <p:spPr>
          <a:xfrm>
            <a:off x="6553180" y="1881658"/>
            <a:ext cx="19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5" name="Google Shape;155;p26"/>
          <p:cNvSpPr txBox="1"/>
          <p:nvPr>
            <p:ph idx="9" type="subTitle"/>
          </p:nvPr>
        </p:nvSpPr>
        <p:spPr>
          <a:xfrm>
            <a:off x="6553180" y="2234877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13" type="title"/>
          </p:nvPr>
        </p:nvSpPr>
        <p:spPr>
          <a:xfrm>
            <a:off x="6553180" y="3619858"/>
            <a:ext cx="19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7" name="Google Shape;157;p26"/>
          <p:cNvSpPr txBox="1"/>
          <p:nvPr>
            <p:ph idx="14" type="subTitle"/>
          </p:nvPr>
        </p:nvSpPr>
        <p:spPr>
          <a:xfrm>
            <a:off x="6553180" y="3973077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idx="15" type="title"/>
          </p:nvPr>
        </p:nvSpPr>
        <p:spPr>
          <a:xfrm>
            <a:off x="2652925" y="539496"/>
            <a:ext cx="5930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hasCustomPrompt="1" type="title"/>
          </p:nvPr>
        </p:nvSpPr>
        <p:spPr>
          <a:xfrm>
            <a:off x="3640950" y="501750"/>
            <a:ext cx="18621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2" name="Google Shape;162;p27"/>
          <p:cNvSpPr txBox="1"/>
          <p:nvPr>
            <p:ph idx="1" type="subTitle"/>
          </p:nvPr>
        </p:nvSpPr>
        <p:spPr>
          <a:xfrm>
            <a:off x="3640950" y="1189033"/>
            <a:ext cx="1862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3" name="Google Shape;163;p27"/>
          <p:cNvSpPr txBox="1"/>
          <p:nvPr>
            <p:ph hasCustomPrompt="1" idx="2" type="title"/>
          </p:nvPr>
        </p:nvSpPr>
        <p:spPr>
          <a:xfrm>
            <a:off x="3640950" y="2040999"/>
            <a:ext cx="18621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4" name="Google Shape;164;p27"/>
          <p:cNvSpPr txBox="1"/>
          <p:nvPr>
            <p:ph idx="3" type="subTitle"/>
          </p:nvPr>
        </p:nvSpPr>
        <p:spPr>
          <a:xfrm>
            <a:off x="3640950" y="2729433"/>
            <a:ext cx="1862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5" name="Google Shape;165;p27"/>
          <p:cNvSpPr txBox="1"/>
          <p:nvPr>
            <p:ph hasCustomPrompt="1" idx="4" type="title"/>
          </p:nvPr>
        </p:nvSpPr>
        <p:spPr>
          <a:xfrm>
            <a:off x="3640950" y="3580248"/>
            <a:ext cx="18621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6" name="Google Shape;166;p27"/>
          <p:cNvSpPr txBox="1"/>
          <p:nvPr>
            <p:ph idx="5" type="subTitle"/>
          </p:nvPr>
        </p:nvSpPr>
        <p:spPr>
          <a:xfrm>
            <a:off x="3640950" y="4276050"/>
            <a:ext cx="1862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7" name="Google Shape;167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5870429" y="1495916"/>
            <a:ext cx="2305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0" name="Google Shape;170;p28"/>
          <p:cNvSpPr txBox="1"/>
          <p:nvPr>
            <p:ph idx="1" type="subTitle"/>
          </p:nvPr>
        </p:nvSpPr>
        <p:spPr>
          <a:xfrm>
            <a:off x="5870429" y="1861151"/>
            <a:ext cx="2305500" cy="6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idx="2" type="title"/>
          </p:nvPr>
        </p:nvSpPr>
        <p:spPr>
          <a:xfrm>
            <a:off x="5870429" y="3314866"/>
            <a:ext cx="2305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2" name="Google Shape;172;p28"/>
          <p:cNvSpPr txBox="1"/>
          <p:nvPr>
            <p:ph idx="3" type="subTitle"/>
          </p:nvPr>
        </p:nvSpPr>
        <p:spPr>
          <a:xfrm>
            <a:off x="5870429" y="3680101"/>
            <a:ext cx="2305500" cy="6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>
            <p:ph hasCustomPrompt="1" idx="4" type="title"/>
          </p:nvPr>
        </p:nvSpPr>
        <p:spPr>
          <a:xfrm>
            <a:off x="4557760" y="1798977"/>
            <a:ext cx="9228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4" name="Google Shape;174;p28"/>
          <p:cNvSpPr txBox="1"/>
          <p:nvPr>
            <p:ph hasCustomPrompt="1" idx="5" type="title"/>
          </p:nvPr>
        </p:nvSpPr>
        <p:spPr>
          <a:xfrm>
            <a:off x="4560885" y="3617927"/>
            <a:ext cx="9228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5" name="Google Shape;175;p28"/>
          <p:cNvSpPr txBox="1"/>
          <p:nvPr>
            <p:ph idx="6" type="title"/>
          </p:nvPr>
        </p:nvSpPr>
        <p:spPr>
          <a:xfrm>
            <a:off x="3871875" y="539496"/>
            <a:ext cx="455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/>
          <p:nvPr/>
        </p:nvSpPr>
        <p:spPr>
          <a:xfrm>
            <a:off x="524400" y="367350"/>
            <a:ext cx="4776900" cy="4408800"/>
          </a:xfrm>
          <a:prstGeom prst="rect">
            <a:avLst/>
          </a:prstGeom>
          <a:solidFill>
            <a:schemeClr val="dk1">
              <a:alpha val="707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9"/>
          <p:cNvSpPr/>
          <p:nvPr/>
        </p:nvSpPr>
        <p:spPr>
          <a:xfrm>
            <a:off x="4953600" y="4425575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80" name="Google Shape;180;p29"/>
          <p:cNvSpPr txBox="1"/>
          <p:nvPr>
            <p:ph type="title"/>
          </p:nvPr>
        </p:nvSpPr>
        <p:spPr>
          <a:xfrm>
            <a:off x="567600" y="597439"/>
            <a:ext cx="4294800" cy="8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1" type="subTitle"/>
          </p:nvPr>
        </p:nvSpPr>
        <p:spPr>
          <a:xfrm>
            <a:off x="720000" y="1551952"/>
            <a:ext cx="3434700" cy="12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2" name="Google Shape;182;p29"/>
          <p:cNvSpPr txBox="1"/>
          <p:nvPr/>
        </p:nvSpPr>
        <p:spPr>
          <a:xfrm>
            <a:off x="720000" y="3295514"/>
            <a:ext cx="42087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b="1" lang="es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b="1" lang="es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and infographics &amp; images by </a:t>
            </a:r>
            <a:r>
              <a:rPr b="1" lang="es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/>
          <p:nvPr/>
        </p:nvSpPr>
        <p:spPr>
          <a:xfrm flipH="1">
            <a:off x="524400" y="3656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86" name="Google Shape;186;p30"/>
          <p:cNvSpPr/>
          <p:nvPr/>
        </p:nvSpPr>
        <p:spPr>
          <a:xfrm flipH="1">
            <a:off x="8277475" y="44284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87" name="Google Shape;18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524399" y="365650"/>
            <a:ext cx="8095200" cy="4408800"/>
          </a:xfrm>
          <a:prstGeom prst="rect">
            <a:avLst/>
          </a:prstGeom>
          <a:solidFill>
            <a:schemeClr val="dk1">
              <a:alpha val="707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8271901" y="44284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524399" y="3656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206338"/>
            <a:ext cx="7704000" cy="31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  <a:defRPr sz="1200">
                <a:solidFill>
                  <a:srgbClr val="434343"/>
                </a:solidFill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rabicPeriod"/>
              <a:defRPr sz="1600">
                <a:solidFill>
                  <a:srgbClr val="434343"/>
                </a:solidFill>
              </a:defRPr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rabicPeriod"/>
              <a:defRPr sz="1600">
                <a:solidFill>
                  <a:srgbClr val="434343"/>
                </a:solidFill>
              </a:defRPr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/>
          <p:nvPr/>
        </p:nvSpPr>
        <p:spPr>
          <a:xfrm>
            <a:off x="8277475" y="3656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90" name="Google Shape;190;p31"/>
          <p:cNvSpPr/>
          <p:nvPr/>
        </p:nvSpPr>
        <p:spPr>
          <a:xfrm>
            <a:off x="524400" y="44284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91" name="Google Shape;19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5697187" y="1790835"/>
            <a:ext cx="1453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title"/>
          </p:nvPr>
        </p:nvSpPr>
        <p:spPr>
          <a:xfrm>
            <a:off x="5697188" y="3645776"/>
            <a:ext cx="1292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5697187" y="4006726"/>
            <a:ext cx="24279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5"/>
          <p:cNvSpPr txBox="1"/>
          <p:nvPr>
            <p:ph idx="3" type="subTitle"/>
          </p:nvPr>
        </p:nvSpPr>
        <p:spPr>
          <a:xfrm>
            <a:off x="5697187" y="2144884"/>
            <a:ext cx="23571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" name="Google Shape;29;p5"/>
          <p:cNvSpPr txBox="1"/>
          <p:nvPr>
            <p:ph idx="4" type="title"/>
          </p:nvPr>
        </p:nvSpPr>
        <p:spPr>
          <a:xfrm>
            <a:off x="5526650" y="539496"/>
            <a:ext cx="27666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524400" y="367350"/>
            <a:ext cx="8095200" cy="4408800"/>
          </a:xfrm>
          <a:prstGeom prst="rect">
            <a:avLst/>
          </a:prstGeom>
          <a:solidFill>
            <a:schemeClr val="dk1">
              <a:alpha val="707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720000" y="539496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" name="Google Shape;34;p6"/>
          <p:cNvSpPr/>
          <p:nvPr/>
        </p:nvSpPr>
        <p:spPr>
          <a:xfrm>
            <a:off x="8277475" y="3656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>
            <a:off x="524400" y="44284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idx="1" type="body"/>
          </p:nvPr>
        </p:nvSpPr>
        <p:spPr>
          <a:xfrm>
            <a:off x="892850" y="1577900"/>
            <a:ext cx="4067400" cy="26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302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111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302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954047" y="539500"/>
            <a:ext cx="3945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1075800" y="1307100"/>
            <a:ext cx="69924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2571750" y="1608150"/>
            <a:ext cx="4019100" cy="10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7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135550" y="2734350"/>
            <a:ext cx="48729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713225" y="3286475"/>
            <a:ext cx="4338000" cy="1032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Alternates"/>
              <a:buNone/>
              <a:defRPr b="1" sz="28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○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■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○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■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○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■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Relationship Id="rId4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Relationship Id="rId4" Type="http://schemas.openxmlformats.org/officeDocument/2006/relationships/image" Target="../media/image6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1.png"/><Relationship Id="rId21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4.png"/><Relationship Id="rId9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7.png"/><Relationship Id="rId7" Type="http://schemas.openxmlformats.org/officeDocument/2006/relationships/image" Target="../media/image6.png"/><Relationship Id="rId8" Type="http://schemas.openxmlformats.org/officeDocument/2006/relationships/image" Target="../media/image11.png"/><Relationship Id="rId11" Type="http://schemas.openxmlformats.org/officeDocument/2006/relationships/image" Target="../media/image14.png"/><Relationship Id="rId10" Type="http://schemas.openxmlformats.org/officeDocument/2006/relationships/image" Target="../media/image3.png"/><Relationship Id="rId13" Type="http://schemas.openxmlformats.org/officeDocument/2006/relationships/image" Target="../media/image27.png"/><Relationship Id="rId12" Type="http://schemas.openxmlformats.org/officeDocument/2006/relationships/image" Target="../media/image12.png"/><Relationship Id="rId15" Type="http://schemas.openxmlformats.org/officeDocument/2006/relationships/image" Target="../media/image39.png"/><Relationship Id="rId14" Type="http://schemas.openxmlformats.org/officeDocument/2006/relationships/image" Target="../media/image10.png"/><Relationship Id="rId17" Type="http://schemas.openxmlformats.org/officeDocument/2006/relationships/image" Target="../media/image5.png"/><Relationship Id="rId16" Type="http://schemas.openxmlformats.org/officeDocument/2006/relationships/image" Target="../media/image34.png"/><Relationship Id="rId19" Type="http://schemas.openxmlformats.org/officeDocument/2006/relationships/image" Target="../media/image23.png"/><Relationship Id="rId18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jpg"/><Relationship Id="rId4" Type="http://schemas.openxmlformats.org/officeDocument/2006/relationships/image" Target="../media/image44.png"/><Relationship Id="rId5" Type="http://schemas.openxmlformats.org/officeDocument/2006/relationships/image" Target="../media/image36.png"/><Relationship Id="rId6" Type="http://schemas.openxmlformats.org/officeDocument/2006/relationships/image" Target="../media/image26.png"/><Relationship Id="rId7" Type="http://schemas.openxmlformats.org/officeDocument/2006/relationships/image" Target="../media/image4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jpg"/><Relationship Id="rId4" Type="http://schemas.openxmlformats.org/officeDocument/2006/relationships/image" Target="../media/image16.png"/><Relationship Id="rId5" Type="http://schemas.openxmlformats.org/officeDocument/2006/relationships/image" Target="../media/image32.png"/><Relationship Id="rId6" Type="http://schemas.openxmlformats.org/officeDocument/2006/relationships/image" Target="../media/image4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/>
          <p:nvPr/>
        </p:nvSpPr>
        <p:spPr>
          <a:xfrm>
            <a:off x="1939350" y="1504800"/>
            <a:ext cx="5265300" cy="2133900"/>
          </a:xfrm>
          <a:prstGeom prst="rect">
            <a:avLst/>
          </a:prstGeom>
          <a:solidFill>
            <a:schemeClr val="dk1">
              <a:alpha val="707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2"/>
          <p:cNvSpPr txBox="1"/>
          <p:nvPr>
            <p:ph type="title"/>
          </p:nvPr>
        </p:nvSpPr>
        <p:spPr>
          <a:xfrm>
            <a:off x="2157750" y="1801950"/>
            <a:ext cx="46326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Enchulame The Kitchen</a:t>
            </a:r>
            <a:endParaRPr/>
          </a:p>
        </p:txBody>
      </p:sp>
      <p:sp>
        <p:nvSpPr>
          <p:cNvPr id="198" name="Google Shape;198;p32"/>
          <p:cNvSpPr txBox="1"/>
          <p:nvPr>
            <p:ph idx="1" type="subTitle"/>
          </p:nvPr>
        </p:nvSpPr>
        <p:spPr>
          <a:xfrm>
            <a:off x="2353650" y="2911770"/>
            <a:ext cx="4436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German E. Baltazar Reyes</a:t>
            </a:r>
            <a:endParaRPr/>
          </a:p>
        </p:txBody>
      </p:sp>
      <p:sp>
        <p:nvSpPr>
          <p:cNvPr id="199" name="Google Shape;199;p32"/>
          <p:cNvSpPr/>
          <p:nvPr/>
        </p:nvSpPr>
        <p:spPr>
          <a:xfrm rot="10800000">
            <a:off x="8602025" y="4599425"/>
            <a:ext cx="544200" cy="54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cxnSp>
        <p:nvCxnSpPr>
          <p:cNvPr id="200" name="Google Shape;200;p32"/>
          <p:cNvCxnSpPr/>
          <p:nvPr/>
        </p:nvCxnSpPr>
        <p:spPr>
          <a:xfrm>
            <a:off x="2509025" y="2910475"/>
            <a:ext cx="39705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32"/>
          <p:cNvSpPr/>
          <p:nvPr/>
        </p:nvSpPr>
        <p:spPr>
          <a:xfrm>
            <a:off x="1939350" y="329100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202" name="Google Shape;202;p32"/>
          <p:cNvSpPr/>
          <p:nvPr/>
        </p:nvSpPr>
        <p:spPr>
          <a:xfrm>
            <a:off x="6856950" y="150480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203" name="Google Shape;203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1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Original Dataset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7" name="Google Shape;347;p41"/>
          <p:cNvSpPr txBox="1"/>
          <p:nvPr>
            <p:ph idx="4294967295" type="subTitle"/>
          </p:nvPr>
        </p:nvSpPr>
        <p:spPr>
          <a:xfrm>
            <a:off x="365825" y="1102470"/>
            <a:ext cx="2980800" cy="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" sz="2000">
                <a:solidFill>
                  <a:schemeClr val="dk1"/>
                </a:solidFill>
              </a:rPr>
              <a:t>5,000 observations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" sz="2000">
                <a:solidFill>
                  <a:schemeClr val="dk1"/>
                </a:solidFill>
              </a:rPr>
              <a:t>35 observations with null values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" sz="2000">
                <a:solidFill>
                  <a:schemeClr val="dk1"/>
                </a:solidFill>
              </a:rPr>
              <a:t>Outliers outside Tucson area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" sz="2000">
                <a:solidFill>
                  <a:schemeClr val="dk1"/>
                </a:solidFill>
              </a:rPr>
              <a:t>Only worked with </a:t>
            </a:r>
            <a:r>
              <a:rPr i="1" lang="es" sz="2000">
                <a:solidFill>
                  <a:schemeClr val="dk1"/>
                </a:solidFill>
              </a:rPr>
              <a:t>sold_price, longitude, latitude, sqrt_ft, kitchen_features, floor_covering</a:t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348" name="Google Shape;348;p41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9" name="Google Shape;3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225" y="831328"/>
            <a:ext cx="4598750" cy="404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Latitude tuning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6" name="Google Shape;356;p42"/>
          <p:cNvSpPr txBox="1"/>
          <p:nvPr>
            <p:ph idx="4294967295" type="subTitle"/>
          </p:nvPr>
        </p:nvSpPr>
        <p:spPr>
          <a:xfrm>
            <a:off x="403475" y="788850"/>
            <a:ext cx="7826100" cy="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" sz="2000">
                <a:solidFill>
                  <a:schemeClr val="dk1"/>
                </a:solidFill>
              </a:rPr>
              <a:t>Removed rightmost dot and joined values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" sz="2000">
                <a:solidFill>
                  <a:schemeClr val="dk1"/>
                </a:solidFill>
              </a:rPr>
              <a:t>Parsed from string to float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" sz="2000">
                <a:solidFill>
                  <a:schemeClr val="dk1"/>
                </a:solidFill>
              </a:rPr>
              <a:t>Delimited the area 31.97 &lt; latitude &lt; 32.7</a:t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357" name="Google Shape;357;p42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8" name="Google Shape;3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79" y="1946650"/>
            <a:ext cx="3844896" cy="29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275" y="1900463"/>
            <a:ext cx="3963725" cy="30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Latitude tuning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6" name="Google Shape;366;p43"/>
          <p:cNvSpPr txBox="1"/>
          <p:nvPr>
            <p:ph idx="4294967295" type="subTitle"/>
          </p:nvPr>
        </p:nvSpPr>
        <p:spPr>
          <a:xfrm>
            <a:off x="403475" y="788850"/>
            <a:ext cx="7826100" cy="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" sz="2000">
                <a:solidFill>
                  <a:schemeClr val="dk1"/>
                </a:solidFill>
              </a:rPr>
              <a:t>Removed rightmost dot and joined values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" sz="2000">
                <a:solidFill>
                  <a:schemeClr val="dk1"/>
                </a:solidFill>
              </a:rPr>
              <a:t>Parsed from string to float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" sz="2000">
                <a:solidFill>
                  <a:schemeClr val="dk1"/>
                </a:solidFill>
              </a:rPr>
              <a:t>Delimited the area -111.19 &lt; longitude &lt; -110.69</a:t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367" name="Google Shape;367;p43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8" name="Google Shape;3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75" y="1857496"/>
            <a:ext cx="3963725" cy="3045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382" y="1857500"/>
            <a:ext cx="4001068" cy="30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4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Data mapping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6" name="Google Shape;376;p44"/>
          <p:cNvSpPr txBox="1"/>
          <p:nvPr>
            <p:ph idx="4294967295" type="subTitle"/>
          </p:nvPr>
        </p:nvSpPr>
        <p:spPr>
          <a:xfrm>
            <a:off x="403475" y="788850"/>
            <a:ext cx="7826100" cy="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" sz="2000">
                <a:solidFill>
                  <a:schemeClr val="dk1"/>
                </a:solidFill>
              </a:rPr>
              <a:t>3,784 observations</a:t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377" name="Google Shape;377;p44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8" name="Google Shape;378;p44"/>
          <p:cNvPicPr preferRelativeResize="0"/>
          <p:nvPr/>
        </p:nvPicPr>
        <p:blipFill rotWithShape="1">
          <a:blip r:embed="rId3">
            <a:alphaModFix/>
          </a:blip>
          <a:srcRect b="14458" l="6968" r="0" t="10701"/>
          <a:stretch/>
        </p:blipFill>
        <p:spPr>
          <a:xfrm>
            <a:off x="156925" y="1469250"/>
            <a:ext cx="8830151" cy="33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38" y="90475"/>
            <a:ext cx="7724775" cy="49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5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Categorical data encoding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86" name="Google Shape;386;p45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6"/>
          <p:cNvSpPr/>
          <p:nvPr/>
        </p:nvSpPr>
        <p:spPr>
          <a:xfrm>
            <a:off x="124525" y="727625"/>
            <a:ext cx="5996700" cy="43407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6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Kitchen_features</a:t>
            </a:r>
            <a:r>
              <a:rPr lang="es">
                <a:solidFill>
                  <a:schemeClr val="dk1"/>
                </a:solidFill>
              </a:rPr>
              <a:t> encoding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94" name="Google Shape;394;p46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5" name="Google Shape;395;p46"/>
          <p:cNvSpPr txBox="1"/>
          <p:nvPr>
            <p:ph idx="4294967295" type="subTitle"/>
          </p:nvPr>
        </p:nvSpPr>
        <p:spPr>
          <a:xfrm>
            <a:off x="200900" y="726125"/>
            <a:ext cx="3385200" cy="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s" sz="1400">
                <a:solidFill>
                  <a:schemeClr val="dk1"/>
                </a:solidFill>
              </a:rPr>
              <a:t>Appliance color</a:t>
            </a:r>
            <a:endParaRPr b="1" sz="1400"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s" sz="1400">
                <a:solidFill>
                  <a:schemeClr val="dk1"/>
                </a:solidFill>
              </a:rPr>
              <a:t>Black</a:t>
            </a:r>
            <a:endParaRPr sz="1400"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s" sz="1400">
                <a:solidFill>
                  <a:schemeClr val="dk1"/>
                </a:solidFill>
              </a:rPr>
              <a:t>Stainless</a:t>
            </a:r>
            <a:endParaRPr sz="1400">
              <a:solidFill>
                <a:schemeClr val="dk1"/>
              </a:solidFill>
            </a:endParaRPr>
          </a:p>
          <a:p>
            <a:pPr indent="-26890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s" sz="1400">
                <a:solidFill>
                  <a:schemeClr val="dk1"/>
                </a:solidFill>
              </a:rPr>
              <a:t>Countertops</a:t>
            </a:r>
            <a:endParaRPr b="1" sz="1400"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s" sz="1400">
                <a:solidFill>
                  <a:schemeClr val="dk1"/>
                </a:solidFill>
              </a:rPr>
              <a:t>Butch block</a:t>
            </a:r>
            <a:endParaRPr sz="1400"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s" sz="1400">
                <a:solidFill>
                  <a:schemeClr val="dk1"/>
                </a:solidFill>
              </a:rPr>
              <a:t>Island</a:t>
            </a:r>
            <a:endParaRPr sz="1400"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s" sz="1400">
                <a:solidFill>
                  <a:schemeClr val="dk1"/>
                </a:solidFill>
              </a:rPr>
              <a:t>Quartzite</a:t>
            </a:r>
            <a:endParaRPr sz="1400">
              <a:solidFill>
                <a:schemeClr val="dk1"/>
              </a:solidFill>
            </a:endParaRPr>
          </a:p>
          <a:p>
            <a:pPr indent="-26890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s" sz="1400">
                <a:solidFill>
                  <a:schemeClr val="dk1"/>
                </a:solidFill>
              </a:rPr>
              <a:t>Microwave</a:t>
            </a:r>
            <a:endParaRPr b="1" sz="1400">
              <a:solidFill>
                <a:schemeClr val="dk1"/>
              </a:solidFill>
            </a:endParaRPr>
          </a:p>
          <a:p>
            <a:pPr indent="-26890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s" sz="1400">
                <a:solidFill>
                  <a:schemeClr val="dk1"/>
                </a:solidFill>
              </a:rPr>
              <a:t>Electric oven</a:t>
            </a:r>
            <a:endParaRPr b="1" sz="1400"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s" sz="1400">
                <a:solidFill>
                  <a:schemeClr val="dk1"/>
                </a:solidFill>
              </a:rPr>
              <a:t>Electric</a:t>
            </a:r>
            <a:endParaRPr sz="1400"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s" sz="1400">
                <a:solidFill>
                  <a:schemeClr val="dk1"/>
                </a:solidFill>
              </a:rPr>
              <a:t>Electric range</a:t>
            </a:r>
            <a:endParaRPr sz="1400">
              <a:solidFill>
                <a:schemeClr val="dk1"/>
              </a:solidFill>
            </a:endParaRPr>
          </a:p>
          <a:p>
            <a:pPr indent="-26890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s" sz="1400">
                <a:solidFill>
                  <a:schemeClr val="dk1"/>
                </a:solidFill>
              </a:rPr>
              <a:t>Convection oven</a:t>
            </a:r>
            <a:endParaRPr b="1" sz="1400"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s" sz="1400">
                <a:solidFill>
                  <a:schemeClr val="dk1"/>
                </a:solidFill>
              </a:rPr>
              <a:t>Oven</a:t>
            </a:r>
            <a:endParaRPr sz="1400"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s" sz="1400">
                <a:solidFill>
                  <a:schemeClr val="dk1"/>
                </a:solidFill>
              </a:rPr>
              <a:t># of ovens</a:t>
            </a:r>
            <a:endParaRPr sz="1400"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s" sz="1400">
                <a:solidFill>
                  <a:schemeClr val="dk1"/>
                </a:solidFill>
              </a:rPr>
              <a:t>Convection</a:t>
            </a:r>
            <a:endParaRPr sz="1400">
              <a:solidFill>
                <a:schemeClr val="dk1"/>
              </a:solidFill>
            </a:endParaRPr>
          </a:p>
          <a:p>
            <a:pPr indent="-26890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s" sz="1400">
                <a:solidFill>
                  <a:schemeClr val="dk1"/>
                </a:solidFill>
              </a:rPr>
              <a:t>Gas oven</a:t>
            </a:r>
            <a:endParaRPr b="1" sz="1400"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s" sz="1400">
                <a:solidFill>
                  <a:schemeClr val="dk1"/>
                </a:solidFill>
              </a:rPr>
              <a:t>Gas range</a:t>
            </a:r>
            <a:endParaRPr sz="1400"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s" sz="1400">
                <a:solidFill>
                  <a:schemeClr val="dk1"/>
                </a:solidFill>
              </a:rPr>
              <a:t>Gas cooktop</a:t>
            </a:r>
            <a:endParaRPr sz="1400">
              <a:solidFill>
                <a:schemeClr val="dk1"/>
              </a:solidFill>
            </a:endParaRPr>
          </a:p>
          <a:p>
            <a:pPr indent="-26890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s" sz="1400">
                <a:solidFill>
                  <a:schemeClr val="dk1"/>
                </a:solidFill>
              </a:rPr>
              <a:t>Compactor</a:t>
            </a:r>
            <a:endParaRPr b="1" sz="1400">
              <a:solidFill>
                <a:schemeClr val="dk1"/>
              </a:solidFill>
            </a:endParaRPr>
          </a:p>
        </p:txBody>
      </p:sp>
      <p:sp>
        <p:nvSpPr>
          <p:cNvPr id="396" name="Google Shape;396;p46"/>
          <p:cNvSpPr txBox="1"/>
          <p:nvPr>
            <p:ph idx="4294967295" type="subTitle"/>
          </p:nvPr>
        </p:nvSpPr>
        <p:spPr>
          <a:xfrm>
            <a:off x="2799575" y="726125"/>
            <a:ext cx="3385200" cy="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dk1"/>
                </a:solidFill>
              </a:rPr>
              <a:t>8.	Desk</a:t>
            </a:r>
            <a:endParaRPr b="1" sz="1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dk1"/>
                </a:solidFill>
              </a:rPr>
              <a:t>9.	</a:t>
            </a:r>
            <a:r>
              <a:rPr b="1" lang="es" sz="1400">
                <a:solidFill>
                  <a:schemeClr val="dk1"/>
                </a:solidFill>
              </a:rPr>
              <a:t>Dishwasher</a:t>
            </a:r>
            <a:endParaRPr b="1" sz="1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dk1"/>
                </a:solidFill>
              </a:rPr>
              <a:t>10.	Sink</a:t>
            </a:r>
            <a:endParaRPr b="1" sz="1400">
              <a:solidFill>
                <a:schemeClr val="dk1"/>
              </a:solidFill>
            </a:endParaRPr>
          </a:p>
          <a:p>
            <a:pPr indent="-20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s" sz="1400">
                <a:solidFill>
                  <a:schemeClr val="dk1"/>
                </a:solidFill>
              </a:rPr>
              <a:t>Prep sink</a:t>
            </a:r>
            <a:endParaRPr sz="1400">
              <a:solidFill>
                <a:schemeClr val="dk1"/>
              </a:solidFill>
            </a:endParaRPr>
          </a:p>
          <a:p>
            <a:pPr indent="-20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s" sz="1400">
                <a:solidFill>
                  <a:schemeClr val="dk1"/>
                </a:solidFill>
              </a:rPr>
              <a:t>Double sink</a:t>
            </a:r>
            <a:endParaRPr sz="1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dk1"/>
                </a:solidFill>
              </a:rPr>
              <a:t>11.	</a:t>
            </a:r>
            <a:r>
              <a:rPr b="1" lang="es" sz="1400">
                <a:solidFill>
                  <a:schemeClr val="dk1"/>
                </a:solidFill>
              </a:rPr>
              <a:t>Freezer</a:t>
            </a:r>
            <a:endParaRPr b="1" sz="1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dk1"/>
                </a:solidFill>
              </a:rPr>
              <a:t>12.	Garbage disposal</a:t>
            </a:r>
            <a:endParaRPr b="1" sz="1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dk1"/>
                </a:solidFill>
              </a:rPr>
              <a:t>13.	Pantry</a:t>
            </a:r>
            <a:endParaRPr b="1" sz="1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dk1"/>
                </a:solidFill>
              </a:rPr>
              <a:t>14.	Indoor grill</a:t>
            </a:r>
            <a:endParaRPr b="1" sz="1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dk1"/>
                </a:solidFill>
              </a:rPr>
              <a:t>15.	Lazy Susan</a:t>
            </a:r>
            <a:endParaRPr b="1" sz="1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dk1"/>
                </a:solidFill>
              </a:rPr>
              <a:t>16.	Refrigerator</a:t>
            </a:r>
            <a:endParaRPr b="1" sz="1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dk1"/>
                </a:solidFill>
              </a:rPr>
              <a:t>17.	Water purifier</a:t>
            </a:r>
            <a:endParaRPr b="1" sz="1400">
              <a:solidFill>
                <a:schemeClr val="dk1"/>
              </a:solidFill>
            </a:endParaRPr>
          </a:p>
          <a:p>
            <a:pPr indent="3456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</a:rPr>
              <a:t>a.	</a:t>
            </a:r>
            <a:r>
              <a:rPr lang="es" sz="1400">
                <a:solidFill>
                  <a:schemeClr val="dk1"/>
                </a:solidFill>
              </a:rPr>
              <a:t>Reverse purifier</a:t>
            </a:r>
            <a:endParaRPr sz="1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dk1"/>
                </a:solidFill>
              </a:rPr>
              <a:t>18.	</a:t>
            </a:r>
            <a:r>
              <a:rPr b="1" lang="es" sz="1400">
                <a:solidFill>
                  <a:schemeClr val="dk1"/>
                </a:solidFill>
              </a:rPr>
              <a:t>Warming drawer</a:t>
            </a:r>
            <a:endParaRPr b="1" sz="1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dk1"/>
                </a:solidFill>
              </a:rPr>
              <a:t>19.	Wet bar</a:t>
            </a:r>
            <a:endParaRPr b="1" sz="1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dk1"/>
                </a:solidFill>
              </a:rPr>
              <a:t>20.	Wine cooler</a:t>
            </a:r>
            <a:endParaRPr b="1" sz="1400">
              <a:solidFill>
                <a:schemeClr val="dk1"/>
              </a:solidFill>
            </a:endParaRPr>
          </a:p>
        </p:txBody>
      </p:sp>
      <p:pic>
        <p:nvPicPr>
          <p:cNvPr id="397" name="Google Shape;3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1900" y="2085975"/>
            <a:ext cx="2590800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7"/>
          <p:cNvSpPr/>
          <p:nvPr/>
        </p:nvSpPr>
        <p:spPr>
          <a:xfrm>
            <a:off x="124525" y="727625"/>
            <a:ext cx="5996700" cy="43407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7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Floor_covering</a:t>
            </a:r>
            <a:r>
              <a:rPr lang="es">
                <a:solidFill>
                  <a:schemeClr val="dk1"/>
                </a:solidFill>
              </a:rPr>
              <a:t> encoding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05" name="Google Shape;405;p47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47"/>
          <p:cNvSpPr txBox="1"/>
          <p:nvPr>
            <p:ph idx="4294967295" type="subTitle"/>
          </p:nvPr>
        </p:nvSpPr>
        <p:spPr>
          <a:xfrm>
            <a:off x="200900" y="726125"/>
            <a:ext cx="3385200" cy="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s" sz="1400">
                <a:solidFill>
                  <a:schemeClr val="dk1"/>
                </a:solidFill>
              </a:rPr>
              <a:t>Mexican</a:t>
            </a:r>
            <a:endParaRPr b="1" sz="1400"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s" sz="1400">
                <a:solidFill>
                  <a:schemeClr val="dk1"/>
                </a:solidFill>
              </a:rPr>
              <a:t>Talavera</a:t>
            </a:r>
            <a:endParaRPr sz="1400">
              <a:solidFill>
                <a:schemeClr val="dk1"/>
              </a:solidFill>
            </a:endParaRPr>
          </a:p>
          <a:p>
            <a:pPr indent="-26890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s" sz="1400">
                <a:solidFill>
                  <a:schemeClr val="dk1"/>
                </a:solidFill>
              </a:rPr>
              <a:t>Porcelain</a:t>
            </a:r>
            <a:endParaRPr b="1" sz="1400"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s" sz="1400">
                <a:solidFill>
                  <a:schemeClr val="dk1"/>
                </a:solidFill>
              </a:rPr>
              <a:t>100% porcelain tile</a:t>
            </a:r>
            <a:endParaRPr sz="1400"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s" sz="1400">
                <a:solidFill>
                  <a:schemeClr val="dk1"/>
                </a:solidFill>
              </a:rPr>
              <a:t>Italian</a:t>
            </a:r>
            <a:endParaRPr sz="1400"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s" sz="1400">
                <a:solidFill>
                  <a:schemeClr val="dk1"/>
                </a:solidFill>
              </a:rPr>
              <a:t>Porcelain wood</a:t>
            </a:r>
            <a:endParaRPr sz="1400"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s" sz="1400">
                <a:solidFill>
                  <a:schemeClr val="dk1"/>
                </a:solidFill>
              </a:rPr>
              <a:t>Porclain</a:t>
            </a:r>
            <a:endParaRPr sz="1400">
              <a:solidFill>
                <a:schemeClr val="dk1"/>
              </a:solidFill>
            </a:endParaRPr>
          </a:p>
          <a:p>
            <a:pPr indent="-26890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s" sz="1400">
                <a:solidFill>
                  <a:schemeClr val="dk1"/>
                </a:solidFill>
              </a:rPr>
              <a:t>Stone</a:t>
            </a:r>
            <a:endParaRPr b="1" sz="1400"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s" sz="1400">
                <a:solidFill>
                  <a:schemeClr val="dk1"/>
                </a:solidFill>
              </a:rPr>
              <a:t>Natural stone</a:t>
            </a:r>
            <a:endParaRPr sz="1400"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s" sz="1400">
                <a:solidFill>
                  <a:schemeClr val="dk1"/>
                </a:solidFill>
              </a:rPr>
              <a:t>Cantera</a:t>
            </a:r>
            <a:endParaRPr sz="1400">
              <a:solidFill>
                <a:schemeClr val="dk1"/>
              </a:solidFill>
            </a:endParaRPr>
          </a:p>
          <a:p>
            <a:pPr indent="-26890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s" sz="1400">
                <a:solidFill>
                  <a:schemeClr val="dk1"/>
                </a:solidFill>
              </a:rPr>
              <a:t>Acrylic</a:t>
            </a:r>
            <a:endParaRPr b="1" sz="1400"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s" sz="1400">
                <a:solidFill>
                  <a:schemeClr val="dk1"/>
                </a:solidFill>
              </a:rPr>
              <a:t>Acrylic overlay</a:t>
            </a:r>
            <a:endParaRPr sz="1400">
              <a:solidFill>
                <a:schemeClr val="dk1"/>
              </a:solidFill>
            </a:endParaRPr>
          </a:p>
          <a:p>
            <a:pPr indent="-26890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s" sz="1400">
                <a:solidFill>
                  <a:schemeClr val="dk1"/>
                </a:solidFill>
              </a:rPr>
              <a:t>Wood</a:t>
            </a:r>
            <a:endParaRPr b="1" sz="1400"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s" sz="1400">
                <a:solidFill>
                  <a:schemeClr val="dk1"/>
                </a:solidFill>
              </a:rPr>
              <a:t>Bamboo</a:t>
            </a:r>
            <a:endParaRPr sz="1400"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s" sz="1400">
                <a:solidFill>
                  <a:schemeClr val="dk1"/>
                </a:solidFill>
              </a:rPr>
              <a:t>Brazilian pergo</a:t>
            </a:r>
            <a:endParaRPr sz="1400">
              <a:solidFill>
                <a:schemeClr val="dk1"/>
              </a:solidFill>
            </a:endParaRPr>
          </a:p>
          <a:p>
            <a:pPr indent="-26890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s" sz="1400">
                <a:solidFill>
                  <a:schemeClr val="dk1"/>
                </a:solidFill>
              </a:rPr>
              <a:t>Brick</a:t>
            </a:r>
            <a:endParaRPr b="1" sz="1400">
              <a:solidFill>
                <a:schemeClr val="dk1"/>
              </a:solidFill>
            </a:endParaRPr>
          </a:p>
          <a:p>
            <a:pPr indent="-26890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s" sz="1400">
                <a:solidFill>
                  <a:schemeClr val="dk1"/>
                </a:solidFill>
              </a:rPr>
              <a:t>Carpet</a:t>
            </a:r>
            <a:endParaRPr b="1" sz="1400">
              <a:solidFill>
                <a:schemeClr val="dk1"/>
              </a:solidFill>
            </a:endParaRPr>
          </a:p>
        </p:txBody>
      </p:sp>
      <p:sp>
        <p:nvSpPr>
          <p:cNvPr id="407" name="Google Shape;407;p47"/>
          <p:cNvSpPr txBox="1"/>
          <p:nvPr>
            <p:ph idx="4294967295" type="subTitle"/>
          </p:nvPr>
        </p:nvSpPr>
        <p:spPr>
          <a:xfrm>
            <a:off x="2799575" y="726125"/>
            <a:ext cx="3385200" cy="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dk1"/>
                </a:solidFill>
              </a:rPr>
              <a:t>8.	Ceramic</a:t>
            </a:r>
            <a:endParaRPr b="1" sz="1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dk1"/>
                </a:solidFill>
              </a:rPr>
              <a:t>9.	Concrete</a:t>
            </a:r>
            <a:endParaRPr b="1" sz="1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dk1"/>
                </a:solidFill>
              </a:rPr>
              <a:t>10.	Vinyl</a:t>
            </a:r>
            <a:endParaRPr b="1" sz="1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dk1"/>
                </a:solidFill>
              </a:rPr>
              <a:t>11.	Marble</a:t>
            </a:r>
            <a:endParaRPr b="1" sz="1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dk1"/>
                </a:solidFill>
              </a:rPr>
              <a:t>12.	Other</a:t>
            </a:r>
            <a:endParaRPr b="1" sz="1400">
              <a:solidFill>
                <a:schemeClr val="dk1"/>
              </a:solidFill>
            </a:endParaRPr>
          </a:p>
        </p:txBody>
      </p:sp>
      <p:pic>
        <p:nvPicPr>
          <p:cNvPr id="408" name="Google Shape;4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1900" y="2412200"/>
            <a:ext cx="2590800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8"/>
          <p:cNvSpPr/>
          <p:nvPr/>
        </p:nvSpPr>
        <p:spPr>
          <a:xfrm>
            <a:off x="3813075" y="218038"/>
            <a:ext cx="4503600" cy="4515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8"/>
          <p:cNvSpPr txBox="1"/>
          <p:nvPr>
            <p:ph idx="4294967295" type="title"/>
          </p:nvPr>
        </p:nvSpPr>
        <p:spPr>
          <a:xfrm>
            <a:off x="431475" y="417775"/>
            <a:ext cx="23409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Correlation matrix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16" name="Google Shape;416;p48"/>
          <p:cNvCxnSpPr/>
          <p:nvPr/>
        </p:nvCxnSpPr>
        <p:spPr>
          <a:xfrm>
            <a:off x="431475" y="1086375"/>
            <a:ext cx="2253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7" name="Google Shape;4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375" y="265375"/>
            <a:ext cx="4314995" cy="4420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9"/>
          <p:cNvSpPr/>
          <p:nvPr/>
        </p:nvSpPr>
        <p:spPr>
          <a:xfrm>
            <a:off x="199950" y="727600"/>
            <a:ext cx="8744100" cy="411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9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Linearity analysis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25" name="Google Shape;425;p49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6" name="Google Shape;42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75" y="797825"/>
            <a:ext cx="3990975" cy="40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675" y="797825"/>
            <a:ext cx="3990975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0"/>
          <p:cNvSpPr/>
          <p:nvPr/>
        </p:nvSpPr>
        <p:spPr>
          <a:xfrm>
            <a:off x="199950" y="689975"/>
            <a:ext cx="8744100" cy="411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0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Linearity analysis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35" name="Google Shape;435;p50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6" name="Google Shape;43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25" y="725113"/>
            <a:ext cx="3990975" cy="40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050" y="725113"/>
            <a:ext cx="3990975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/>
          <p:nvPr/>
        </p:nvSpPr>
        <p:spPr>
          <a:xfrm>
            <a:off x="176700" y="367350"/>
            <a:ext cx="4784700" cy="4408800"/>
          </a:xfrm>
          <a:prstGeom prst="rect">
            <a:avLst/>
          </a:prstGeom>
          <a:solidFill>
            <a:schemeClr val="dk1">
              <a:alpha val="707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545150" y="1579600"/>
            <a:ext cx="4067400" cy="26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We’re a company focused on redecorating your kitchen based on the elements it already has.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Currently working on </a:t>
            </a:r>
            <a:r>
              <a:rPr b="1" lang="es"/>
              <a:t>Tucson, Arizona</a:t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3,784 clients on the region</a:t>
            </a:r>
            <a:endParaRPr/>
          </a:p>
        </p:txBody>
      </p:sp>
      <p:sp>
        <p:nvSpPr>
          <p:cNvPr id="210" name="Google Shape;210;p33"/>
          <p:cNvSpPr txBox="1"/>
          <p:nvPr>
            <p:ph type="title"/>
          </p:nvPr>
        </p:nvSpPr>
        <p:spPr>
          <a:xfrm>
            <a:off x="606347" y="541200"/>
            <a:ext cx="3945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About us</a:t>
            </a:r>
            <a:endParaRPr/>
          </a:p>
        </p:txBody>
      </p:sp>
      <p:sp>
        <p:nvSpPr>
          <p:cNvPr id="211" name="Google Shape;211;p33"/>
          <p:cNvSpPr/>
          <p:nvPr/>
        </p:nvSpPr>
        <p:spPr>
          <a:xfrm>
            <a:off x="4612550" y="44284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cxnSp>
        <p:nvCxnSpPr>
          <p:cNvPr id="212" name="Google Shape;212;p33"/>
          <p:cNvCxnSpPr/>
          <p:nvPr/>
        </p:nvCxnSpPr>
        <p:spPr>
          <a:xfrm>
            <a:off x="833597" y="1069750"/>
            <a:ext cx="349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33"/>
          <p:cNvSpPr/>
          <p:nvPr/>
        </p:nvSpPr>
        <p:spPr>
          <a:xfrm>
            <a:off x="176700" y="3673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 rotWithShape="1">
          <a:blip r:embed="rId4">
            <a:alphaModFix/>
          </a:blip>
          <a:srcRect b="14841" l="24917" r="37707" t="10952"/>
          <a:stretch/>
        </p:blipFill>
        <p:spPr>
          <a:xfrm>
            <a:off x="4551357" y="467763"/>
            <a:ext cx="4508592" cy="420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1"/>
          <p:cNvSpPr/>
          <p:nvPr/>
        </p:nvSpPr>
        <p:spPr>
          <a:xfrm>
            <a:off x="199950" y="689975"/>
            <a:ext cx="8744100" cy="411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1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Linearity analysis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45" name="Google Shape;445;p51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6" name="Google Shape;4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00" y="725113"/>
            <a:ext cx="3990975" cy="40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225" y="725125"/>
            <a:ext cx="3990975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2"/>
          <p:cNvSpPr/>
          <p:nvPr/>
        </p:nvSpPr>
        <p:spPr>
          <a:xfrm>
            <a:off x="199950" y="689975"/>
            <a:ext cx="8744100" cy="411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2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Linearity analysis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55" name="Google Shape;455;p52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6" name="Google Shape;4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25" y="725113"/>
            <a:ext cx="3990975" cy="40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25113"/>
            <a:ext cx="3990975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3"/>
          <p:cNvSpPr/>
          <p:nvPr/>
        </p:nvSpPr>
        <p:spPr>
          <a:xfrm>
            <a:off x="199950" y="689975"/>
            <a:ext cx="8744100" cy="411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3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Linearity analysis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65" name="Google Shape;465;p53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6" name="Google Shape;46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00" y="725113"/>
            <a:ext cx="3990975" cy="40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25125"/>
            <a:ext cx="3990975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4"/>
          <p:cNvSpPr/>
          <p:nvPr/>
        </p:nvSpPr>
        <p:spPr>
          <a:xfrm>
            <a:off x="199950" y="689975"/>
            <a:ext cx="8744100" cy="411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4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Linearity analysis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75" name="Google Shape;475;p54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6" name="Google Shape;4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75" y="725113"/>
            <a:ext cx="3990975" cy="40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675" y="725113"/>
            <a:ext cx="3990975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5"/>
          <p:cNvSpPr/>
          <p:nvPr/>
        </p:nvSpPr>
        <p:spPr>
          <a:xfrm>
            <a:off x="199950" y="689975"/>
            <a:ext cx="8744100" cy="411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5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Linearity analysis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85" name="Google Shape;485;p55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6" name="Google Shape;4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75" y="725113"/>
            <a:ext cx="3990975" cy="40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950" y="725113"/>
            <a:ext cx="3990975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6"/>
          <p:cNvSpPr/>
          <p:nvPr/>
        </p:nvSpPr>
        <p:spPr>
          <a:xfrm>
            <a:off x="199950" y="689975"/>
            <a:ext cx="8744100" cy="411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6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Linearity analysis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95" name="Google Shape;495;p56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6" name="Google Shape;49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75" y="725113"/>
            <a:ext cx="3990975" cy="40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150" y="725113"/>
            <a:ext cx="3990975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7"/>
          <p:cNvSpPr/>
          <p:nvPr/>
        </p:nvSpPr>
        <p:spPr>
          <a:xfrm>
            <a:off x="199950" y="689975"/>
            <a:ext cx="8744100" cy="411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7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Linearity analysis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505" name="Google Shape;505;p57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6" name="Google Shape;50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75" y="760250"/>
            <a:ext cx="3990975" cy="40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700" y="725113"/>
            <a:ext cx="3990975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8"/>
          <p:cNvSpPr/>
          <p:nvPr/>
        </p:nvSpPr>
        <p:spPr>
          <a:xfrm>
            <a:off x="199950" y="689975"/>
            <a:ext cx="8744100" cy="411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8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Linearity analysis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515" name="Google Shape;515;p58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6" name="Google Shape;51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00" y="725113"/>
            <a:ext cx="3990975" cy="40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675" y="725125"/>
            <a:ext cx="3990975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9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Model hyperparameters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524" name="Google Shape;524;p59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5" name="Google Shape;52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390" y="848025"/>
            <a:ext cx="7073225" cy="39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0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Model hyperparameters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532" name="Google Shape;532;p60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3" name="Google Shape;533;p60"/>
          <p:cNvPicPr preferRelativeResize="0"/>
          <p:nvPr/>
        </p:nvPicPr>
        <p:blipFill rotWithShape="1">
          <a:blip r:embed="rId3">
            <a:alphaModFix/>
          </a:blip>
          <a:srcRect b="90908" l="0" r="0" t="0"/>
          <a:stretch/>
        </p:blipFill>
        <p:spPr>
          <a:xfrm>
            <a:off x="1035400" y="848025"/>
            <a:ext cx="7073225" cy="3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5400" y="1204325"/>
            <a:ext cx="7073224" cy="350124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720000" y="539496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Check our products</a:t>
            </a:r>
            <a:endParaRPr/>
          </a:p>
        </p:txBody>
      </p:sp>
      <p:sp>
        <p:nvSpPr>
          <p:cNvPr id="221" name="Google Shape;221;p34"/>
          <p:cNvSpPr txBox="1"/>
          <p:nvPr>
            <p:ph idx="4294967295" type="subTitle"/>
          </p:nvPr>
        </p:nvSpPr>
        <p:spPr>
          <a:xfrm>
            <a:off x="1828350" y="1139398"/>
            <a:ext cx="54873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You can select between our 20 different products.</a:t>
            </a:r>
            <a:endParaRPr/>
          </a:p>
        </p:txBody>
      </p:sp>
      <p:sp>
        <p:nvSpPr>
          <p:cNvPr id="222" name="Google Shape;222;p34"/>
          <p:cNvSpPr txBox="1"/>
          <p:nvPr>
            <p:ph idx="4294967295" type="subTitle"/>
          </p:nvPr>
        </p:nvSpPr>
        <p:spPr>
          <a:xfrm>
            <a:off x="943007" y="2537979"/>
            <a:ext cx="1618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Appliance color</a:t>
            </a:r>
            <a:endParaRPr sz="1400"/>
          </a:p>
        </p:txBody>
      </p:sp>
      <p:sp>
        <p:nvSpPr>
          <p:cNvPr id="223" name="Google Shape;223;p34"/>
          <p:cNvSpPr txBox="1"/>
          <p:nvPr>
            <p:ph idx="4294967295" type="subTitle"/>
          </p:nvPr>
        </p:nvSpPr>
        <p:spPr>
          <a:xfrm>
            <a:off x="942976" y="4330451"/>
            <a:ext cx="1618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Countertops</a:t>
            </a:r>
            <a:endParaRPr sz="1400"/>
          </a:p>
        </p:txBody>
      </p:sp>
      <p:sp>
        <p:nvSpPr>
          <p:cNvPr id="224" name="Google Shape;224;p34"/>
          <p:cNvSpPr txBox="1"/>
          <p:nvPr>
            <p:ph idx="4294967295" type="subTitle"/>
          </p:nvPr>
        </p:nvSpPr>
        <p:spPr>
          <a:xfrm>
            <a:off x="2561478" y="3361894"/>
            <a:ext cx="1618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Microwaves</a:t>
            </a:r>
            <a:endParaRPr sz="1400"/>
          </a:p>
        </p:txBody>
      </p:sp>
      <p:sp>
        <p:nvSpPr>
          <p:cNvPr id="225" name="Google Shape;225;p34"/>
          <p:cNvSpPr txBox="1"/>
          <p:nvPr>
            <p:ph idx="4294967295" type="subTitle"/>
          </p:nvPr>
        </p:nvSpPr>
        <p:spPr>
          <a:xfrm>
            <a:off x="359850" y="1593560"/>
            <a:ext cx="2045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Electric, convection and gas ovens</a:t>
            </a:r>
            <a:endParaRPr sz="1400"/>
          </a:p>
        </p:txBody>
      </p:sp>
      <p:sp>
        <p:nvSpPr>
          <p:cNvPr id="226" name="Google Shape;226;p34"/>
          <p:cNvSpPr txBox="1"/>
          <p:nvPr>
            <p:ph idx="4294967295" type="subTitle"/>
          </p:nvPr>
        </p:nvSpPr>
        <p:spPr>
          <a:xfrm>
            <a:off x="2561486" y="2564362"/>
            <a:ext cx="1618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Compactors</a:t>
            </a:r>
            <a:endParaRPr sz="1400"/>
          </a:p>
        </p:txBody>
      </p:sp>
      <p:cxnSp>
        <p:nvCxnSpPr>
          <p:cNvPr id="227" name="Google Shape;227;p34"/>
          <p:cNvCxnSpPr/>
          <p:nvPr/>
        </p:nvCxnSpPr>
        <p:spPr>
          <a:xfrm>
            <a:off x="2404950" y="1068050"/>
            <a:ext cx="433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8" name="Google Shape;2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8639" y="3919306"/>
            <a:ext cx="457201" cy="45716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 txBox="1"/>
          <p:nvPr>
            <p:ph idx="4294967295" type="subTitle"/>
          </p:nvPr>
        </p:nvSpPr>
        <p:spPr>
          <a:xfrm>
            <a:off x="4303526" y="3377741"/>
            <a:ext cx="1618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Dishwashers</a:t>
            </a:r>
            <a:endParaRPr sz="1400"/>
          </a:p>
        </p:txBody>
      </p:sp>
      <p:sp>
        <p:nvSpPr>
          <p:cNvPr id="230" name="Google Shape;230;p34"/>
          <p:cNvSpPr txBox="1"/>
          <p:nvPr>
            <p:ph idx="4294967295" type="subTitle"/>
          </p:nvPr>
        </p:nvSpPr>
        <p:spPr>
          <a:xfrm>
            <a:off x="2230604" y="4331757"/>
            <a:ext cx="1618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Desks</a:t>
            </a:r>
            <a:endParaRPr sz="1400"/>
          </a:p>
        </p:txBody>
      </p:sp>
      <p:sp>
        <p:nvSpPr>
          <p:cNvPr id="231" name="Google Shape;231;p34"/>
          <p:cNvSpPr txBox="1"/>
          <p:nvPr>
            <p:ph idx="4294967295" type="subTitle"/>
          </p:nvPr>
        </p:nvSpPr>
        <p:spPr>
          <a:xfrm>
            <a:off x="3117989" y="4342971"/>
            <a:ext cx="1618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Sinks</a:t>
            </a:r>
            <a:endParaRPr sz="1400"/>
          </a:p>
        </p:txBody>
      </p:sp>
      <p:sp>
        <p:nvSpPr>
          <p:cNvPr id="232" name="Google Shape;232;p34"/>
          <p:cNvSpPr txBox="1"/>
          <p:nvPr>
            <p:ph idx="4294967295" type="subTitle"/>
          </p:nvPr>
        </p:nvSpPr>
        <p:spPr>
          <a:xfrm>
            <a:off x="942989" y="3361891"/>
            <a:ext cx="1618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Freezers</a:t>
            </a:r>
            <a:endParaRPr sz="1400"/>
          </a:p>
        </p:txBody>
      </p:sp>
      <p:sp>
        <p:nvSpPr>
          <p:cNvPr id="233" name="Google Shape;233;p34"/>
          <p:cNvSpPr txBox="1"/>
          <p:nvPr>
            <p:ph idx="4294967295" type="subTitle"/>
          </p:nvPr>
        </p:nvSpPr>
        <p:spPr>
          <a:xfrm>
            <a:off x="4188925" y="2575100"/>
            <a:ext cx="1847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Garbage disposals</a:t>
            </a:r>
            <a:endParaRPr sz="1400"/>
          </a:p>
        </p:txBody>
      </p:sp>
      <p:sp>
        <p:nvSpPr>
          <p:cNvPr id="234" name="Google Shape;234;p34"/>
          <p:cNvSpPr txBox="1"/>
          <p:nvPr>
            <p:ph idx="4294967295" type="subTitle"/>
          </p:nvPr>
        </p:nvSpPr>
        <p:spPr>
          <a:xfrm>
            <a:off x="5697151" y="3372852"/>
            <a:ext cx="1618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Pantries</a:t>
            </a:r>
            <a:endParaRPr sz="1400"/>
          </a:p>
        </p:txBody>
      </p:sp>
      <p:sp>
        <p:nvSpPr>
          <p:cNvPr id="235" name="Google Shape;235;p34"/>
          <p:cNvSpPr txBox="1"/>
          <p:nvPr>
            <p:ph idx="4294967295" type="subTitle"/>
          </p:nvPr>
        </p:nvSpPr>
        <p:spPr>
          <a:xfrm>
            <a:off x="4303514" y="4312546"/>
            <a:ext cx="1618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Indoor grills</a:t>
            </a:r>
            <a:endParaRPr sz="1400"/>
          </a:p>
        </p:txBody>
      </p:sp>
      <p:sp>
        <p:nvSpPr>
          <p:cNvPr id="236" name="Google Shape;236;p34"/>
          <p:cNvSpPr txBox="1"/>
          <p:nvPr>
            <p:ph idx="4294967295" type="subTitle"/>
          </p:nvPr>
        </p:nvSpPr>
        <p:spPr>
          <a:xfrm>
            <a:off x="5697151" y="2570259"/>
            <a:ext cx="1618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Lazy Susan</a:t>
            </a:r>
            <a:endParaRPr sz="1400"/>
          </a:p>
        </p:txBody>
      </p:sp>
      <p:sp>
        <p:nvSpPr>
          <p:cNvPr id="237" name="Google Shape;237;p34"/>
          <p:cNvSpPr txBox="1"/>
          <p:nvPr>
            <p:ph idx="4294967295" type="subTitle"/>
          </p:nvPr>
        </p:nvSpPr>
        <p:spPr>
          <a:xfrm>
            <a:off x="6995814" y="2583471"/>
            <a:ext cx="1618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Refrigerators</a:t>
            </a:r>
            <a:endParaRPr sz="1400"/>
          </a:p>
        </p:txBody>
      </p:sp>
      <p:sp>
        <p:nvSpPr>
          <p:cNvPr id="238" name="Google Shape;238;p34"/>
          <p:cNvSpPr txBox="1"/>
          <p:nvPr>
            <p:ph idx="4294967295" type="subTitle"/>
          </p:nvPr>
        </p:nvSpPr>
        <p:spPr>
          <a:xfrm>
            <a:off x="6995826" y="3365959"/>
            <a:ext cx="1618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Water purifiers</a:t>
            </a:r>
            <a:endParaRPr sz="1400"/>
          </a:p>
        </p:txBody>
      </p:sp>
      <p:sp>
        <p:nvSpPr>
          <p:cNvPr id="239" name="Google Shape;239;p34"/>
          <p:cNvSpPr txBox="1"/>
          <p:nvPr>
            <p:ph idx="4294967295" type="subTitle"/>
          </p:nvPr>
        </p:nvSpPr>
        <p:spPr>
          <a:xfrm>
            <a:off x="5697151" y="4312546"/>
            <a:ext cx="1618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Warming drawers</a:t>
            </a:r>
            <a:endParaRPr sz="1400"/>
          </a:p>
        </p:txBody>
      </p:sp>
      <p:sp>
        <p:nvSpPr>
          <p:cNvPr id="240" name="Google Shape;240;p34"/>
          <p:cNvSpPr txBox="1"/>
          <p:nvPr>
            <p:ph idx="4294967295" type="subTitle"/>
          </p:nvPr>
        </p:nvSpPr>
        <p:spPr>
          <a:xfrm>
            <a:off x="7009476" y="1741621"/>
            <a:ext cx="1618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Wet bars</a:t>
            </a:r>
            <a:endParaRPr sz="1400"/>
          </a:p>
        </p:txBody>
      </p:sp>
      <p:sp>
        <p:nvSpPr>
          <p:cNvPr id="241" name="Google Shape;241;p34"/>
          <p:cNvSpPr txBox="1"/>
          <p:nvPr>
            <p:ph idx="4294967295" type="subTitle"/>
          </p:nvPr>
        </p:nvSpPr>
        <p:spPr>
          <a:xfrm>
            <a:off x="6995826" y="4342996"/>
            <a:ext cx="1618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Wine coolers</a:t>
            </a:r>
            <a:endParaRPr sz="1400"/>
          </a:p>
        </p:txBody>
      </p:sp>
      <p:pic>
        <p:nvPicPr>
          <p:cNvPr id="242" name="Google Shape;24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3800" y="1144775"/>
            <a:ext cx="457199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2184" y="3919325"/>
            <a:ext cx="457201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4175" y="3919300"/>
            <a:ext cx="457199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77811" y="2958916"/>
            <a:ext cx="457201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05191" y="2988698"/>
            <a:ext cx="531075" cy="53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65996" y="2144355"/>
            <a:ext cx="478150" cy="478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35850" y="1358850"/>
            <a:ext cx="365750" cy="3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 rot="10800000">
            <a:off x="6267325" y="3804562"/>
            <a:ext cx="478150" cy="4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84172" y="2154835"/>
            <a:ext cx="457201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576475" y="2947662"/>
            <a:ext cx="457199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929898" y="2960995"/>
            <a:ext cx="457199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23638" y="3919336"/>
            <a:ext cx="457175" cy="4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486733" y="2887975"/>
            <a:ext cx="531050" cy="531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277800" y="2172025"/>
            <a:ext cx="457201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142138" y="2153212"/>
            <a:ext cx="457199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553200" y="3882400"/>
            <a:ext cx="531050" cy="5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523625" y="2107325"/>
            <a:ext cx="457199" cy="45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1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Linear regression analysis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541" name="Google Shape;541;p61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2" name="Google Shape;54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3413" y="785300"/>
            <a:ext cx="3917167" cy="42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2"/>
          <p:cNvSpPr/>
          <p:nvPr/>
        </p:nvSpPr>
        <p:spPr>
          <a:xfrm>
            <a:off x="199950" y="689975"/>
            <a:ext cx="8744100" cy="411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62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Model training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550" name="Google Shape;550;p62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1" name="Google Shape;55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250" y="689975"/>
            <a:ext cx="5417493" cy="41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3"/>
          <p:cNvSpPr/>
          <p:nvPr/>
        </p:nvSpPr>
        <p:spPr>
          <a:xfrm>
            <a:off x="199950" y="689975"/>
            <a:ext cx="8744100" cy="411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63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Model training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559" name="Google Shape;559;p63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0" name="Google Shape;56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400" y="758438"/>
            <a:ext cx="5157200" cy="39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4"/>
          <p:cNvSpPr/>
          <p:nvPr/>
        </p:nvSpPr>
        <p:spPr>
          <a:xfrm>
            <a:off x="199950" y="689975"/>
            <a:ext cx="8744100" cy="411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64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Model training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568" name="Google Shape;568;p64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9" name="Google Shape;5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38" y="758163"/>
            <a:ext cx="5157925" cy="398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5"/>
          <p:cNvSpPr/>
          <p:nvPr/>
        </p:nvSpPr>
        <p:spPr>
          <a:xfrm>
            <a:off x="199950" y="689975"/>
            <a:ext cx="8744100" cy="411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65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Model training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577" name="Google Shape;577;p65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8" name="Google Shape;57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050" y="754313"/>
            <a:ext cx="5167900" cy="398972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6"/>
          <p:cNvSpPr/>
          <p:nvPr/>
        </p:nvSpPr>
        <p:spPr>
          <a:xfrm>
            <a:off x="199950" y="689975"/>
            <a:ext cx="8744100" cy="411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66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Model training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586" name="Google Shape;586;p66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7" name="Google Shape;58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675" y="723138"/>
            <a:ext cx="5248650" cy="40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7"/>
          <p:cNvSpPr/>
          <p:nvPr/>
        </p:nvSpPr>
        <p:spPr>
          <a:xfrm>
            <a:off x="199950" y="689975"/>
            <a:ext cx="8744100" cy="411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67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Model training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595" name="Google Shape;595;p67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6" name="Google Shape;59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963" y="735713"/>
            <a:ext cx="5216075" cy="40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8"/>
          <p:cNvSpPr/>
          <p:nvPr/>
        </p:nvSpPr>
        <p:spPr>
          <a:xfrm>
            <a:off x="199950" y="689975"/>
            <a:ext cx="8744100" cy="411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68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Model training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04" name="Google Shape;604;p68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5" name="Google Shape;60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463" y="716863"/>
            <a:ext cx="5183075" cy="40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9"/>
          <p:cNvSpPr/>
          <p:nvPr/>
        </p:nvSpPr>
        <p:spPr>
          <a:xfrm>
            <a:off x="199950" y="689975"/>
            <a:ext cx="8744100" cy="411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69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Model training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13" name="Google Shape;613;p69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14" name="Google Shape;6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438" y="745613"/>
            <a:ext cx="5271117" cy="40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0"/>
          <p:cNvSpPr/>
          <p:nvPr/>
        </p:nvSpPr>
        <p:spPr>
          <a:xfrm>
            <a:off x="199950" y="689975"/>
            <a:ext cx="8744100" cy="411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70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Model training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22" name="Google Shape;622;p70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3" name="Google Shape;62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113" y="764425"/>
            <a:ext cx="5061779" cy="39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/>
          <p:nvPr/>
        </p:nvSpPr>
        <p:spPr>
          <a:xfrm>
            <a:off x="583950" y="367350"/>
            <a:ext cx="3418800" cy="4408800"/>
          </a:xfrm>
          <a:prstGeom prst="rect">
            <a:avLst/>
          </a:prstGeom>
          <a:solidFill>
            <a:schemeClr val="dk1">
              <a:alpha val="707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5"/>
          <p:cNvSpPr txBox="1"/>
          <p:nvPr>
            <p:ph type="title"/>
          </p:nvPr>
        </p:nvSpPr>
        <p:spPr>
          <a:xfrm>
            <a:off x="1232971" y="1790825"/>
            <a:ext cx="1917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Fill  your file</a:t>
            </a:r>
            <a:endParaRPr/>
          </a:p>
        </p:txBody>
      </p:sp>
      <p:sp>
        <p:nvSpPr>
          <p:cNvPr id="266" name="Google Shape;266;p35"/>
          <p:cNvSpPr txBox="1"/>
          <p:nvPr>
            <p:ph idx="4" type="title"/>
          </p:nvPr>
        </p:nvSpPr>
        <p:spPr>
          <a:xfrm>
            <a:off x="910050" y="768096"/>
            <a:ext cx="27666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How does it work?</a:t>
            </a:r>
            <a:endParaRPr/>
          </a:p>
        </p:txBody>
      </p:sp>
      <p:sp>
        <p:nvSpPr>
          <p:cNvPr id="267" name="Google Shape;267;p35"/>
          <p:cNvSpPr txBox="1"/>
          <p:nvPr>
            <p:ph idx="2" type="title"/>
          </p:nvPr>
        </p:nvSpPr>
        <p:spPr>
          <a:xfrm>
            <a:off x="1232999" y="3340975"/>
            <a:ext cx="2427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 a product</a:t>
            </a:r>
            <a:endParaRPr/>
          </a:p>
        </p:txBody>
      </p:sp>
      <p:sp>
        <p:nvSpPr>
          <p:cNvPr id="268" name="Google Shape;268;p35"/>
          <p:cNvSpPr txBox="1"/>
          <p:nvPr>
            <p:ph idx="1" type="subTitle"/>
          </p:nvPr>
        </p:nvSpPr>
        <p:spPr>
          <a:xfrm>
            <a:off x="1232974" y="3854325"/>
            <a:ext cx="2574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 the product you’d like to enchular your kitchen with</a:t>
            </a:r>
            <a:endParaRPr/>
          </a:p>
        </p:txBody>
      </p:sp>
      <p:sp>
        <p:nvSpPr>
          <p:cNvPr id="269" name="Google Shape;269;p35"/>
          <p:cNvSpPr txBox="1"/>
          <p:nvPr>
            <p:ph idx="3" type="subTitle"/>
          </p:nvPr>
        </p:nvSpPr>
        <p:spPr>
          <a:xfrm>
            <a:off x="1232974" y="2144875"/>
            <a:ext cx="2596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Tell us what you already have on your kitchen</a:t>
            </a:r>
            <a:endParaRPr/>
          </a:p>
        </p:txBody>
      </p:sp>
      <p:sp>
        <p:nvSpPr>
          <p:cNvPr id="270" name="Google Shape;270;p35"/>
          <p:cNvSpPr/>
          <p:nvPr/>
        </p:nvSpPr>
        <p:spPr>
          <a:xfrm>
            <a:off x="3655050" y="3673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cxnSp>
        <p:nvCxnSpPr>
          <p:cNvPr id="271" name="Google Shape;271;p35"/>
          <p:cNvCxnSpPr/>
          <p:nvPr/>
        </p:nvCxnSpPr>
        <p:spPr>
          <a:xfrm>
            <a:off x="1431150" y="1449050"/>
            <a:ext cx="1724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2" name="Google Shape;2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050" y="1790825"/>
            <a:ext cx="637949" cy="63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050" y="3340975"/>
            <a:ext cx="637949" cy="63794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5" name="Google Shape;275;p35"/>
          <p:cNvSpPr/>
          <p:nvPr/>
        </p:nvSpPr>
        <p:spPr>
          <a:xfrm>
            <a:off x="4566400" y="367350"/>
            <a:ext cx="4053300" cy="4408800"/>
          </a:xfrm>
          <a:prstGeom prst="rect">
            <a:avLst/>
          </a:prstGeom>
          <a:solidFill>
            <a:schemeClr val="dk1">
              <a:alpha val="707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5"/>
          <p:cNvSpPr/>
          <p:nvPr/>
        </p:nvSpPr>
        <p:spPr>
          <a:xfrm>
            <a:off x="8271900" y="44284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277" name="Google Shape;27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0350" y="3437250"/>
            <a:ext cx="686300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0350" y="1785475"/>
            <a:ext cx="686300" cy="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 txBox="1"/>
          <p:nvPr>
            <p:ph type="title"/>
          </p:nvPr>
        </p:nvSpPr>
        <p:spPr>
          <a:xfrm>
            <a:off x="5750150" y="1633075"/>
            <a:ext cx="2022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Wait for our response</a:t>
            </a:r>
            <a:endParaRPr sz="2000"/>
          </a:p>
        </p:txBody>
      </p:sp>
      <p:sp>
        <p:nvSpPr>
          <p:cNvPr id="280" name="Google Shape;280;p35"/>
          <p:cNvSpPr txBox="1"/>
          <p:nvPr>
            <p:ph idx="2" type="title"/>
          </p:nvPr>
        </p:nvSpPr>
        <p:spPr>
          <a:xfrm>
            <a:off x="5758099" y="3284850"/>
            <a:ext cx="2427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Enchula your kitchen</a:t>
            </a:r>
            <a:endParaRPr/>
          </a:p>
        </p:txBody>
      </p:sp>
      <p:sp>
        <p:nvSpPr>
          <p:cNvPr id="281" name="Google Shape;281;p35"/>
          <p:cNvSpPr txBox="1"/>
          <p:nvPr>
            <p:ph idx="1" type="subTitle"/>
          </p:nvPr>
        </p:nvSpPr>
        <p:spPr>
          <a:xfrm>
            <a:off x="5773374" y="3854325"/>
            <a:ext cx="2574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Visit our stores to select the best model to enchular your kitchen</a:t>
            </a:r>
            <a:endParaRPr/>
          </a:p>
        </p:txBody>
      </p:sp>
      <p:sp>
        <p:nvSpPr>
          <p:cNvPr id="282" name="Google Shape;282;p35"/>
          <p:cNvSpPr txBox="1"/>
          <p:nvPr>
            <p:ph idx="3" type="subTitle"/>
          </p:nvPr>
        </p:nvSpPr>
        <p:spPr>
          <a:xfrm>
            <a:off x="5750139" y="2263038"/>
            <a:ext cx="2596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See if your kitchen is eligible for the remodeling immediately!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1"/>
          <p:cNvSpPr/>
          <p:nvPr/>
        </p:nvSpPr>
        <p:spPr>
          <a:xfrm>
            <a:off x="199950" y="689975"/>
            <a:ext cx="8744100" cy="411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71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Model training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31" name="Google Shape;631;p71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32" name="Google Shape;63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875" y="785063"/>
            <a:ext cx="5088250" cy="39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2"/>
          <p:cNvSpPr/>
          <p:nvPr/>
        </p:nvSpPr>
        <p:spPr>
          <a:xfrm>
            <a:off x="199950" y="689975"/>
            <a:ext cx="8744100" cy="411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72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Model training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40" name="Google Shape;640;p72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1" name="Google Shape;64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113" y="747413"/>
            <a:ext cx="5185775" cy="400352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3"/>
          <p:cNvSpPr/>
          <p:nvPr/>
        </p:nvSpPr>
        <p:spPr>
          <a:xfrm>
            <a:off x="199950" y="689975"/>
            <a:ext cx="8744100" cy="411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73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Model training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49" name="Google Shape;649;p73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50" name="Google Shape;65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800" y="729413"/>
            <a:ext cx="5232400" cy="40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4"/>
          <p:cNvSpPr/>
          <p:nvPr/>
        </p:nvSpPr>
        <p:spPr>
          <a:xfrm>
            <a:off x="199950" y="689975"/>
            <a:ext cx="8744100" cy="411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74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Model training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58" name="Google Shape;658;p74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59" name="Google Shape;65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738" y="778775"/>
            <a:ext cx="5104525" cy="39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5"/>
          <p:cNvSpPr/>
          <p:nvPr/>
        </p:nvSpPr>
        <p:spPr>
          <a:xfrm>
            <a:off x="199950" y="689975"/>
            <a:ext cx="8744100" cy="411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75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Model training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67" name="Google Shape;667;p75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68" name="Google Shape;66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550" y="766225"/>
            <a:ext cx="5216900" cy="39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6"/>
          <p:cNvSpPr/>
          <p:nvPr/>
        </p:nvSpPr>
        <p:spPr>
          <a:xfrm>
            <a:off x="199950" y="689975"/>
            <a:ext cx="8744100" cy="411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76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Model training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76" name="Google Shape;676;p76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7" name="Google Shape;67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675" y="723138"/>
            <a:ext cx="5248650" cy="40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7"/>
          <p:cNvSpPr/>
          <p:nvPr/>
        </p:nvSpPr>
        <p:spPr>
          <a:xfrm>
            <a:off x="199950" y="689975"/>
            <a:ext cx="8744100" cy="411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77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Model training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85" name="Google Shape;685;p77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6" name="Google Shape;68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363" y="715213"/>
            <a:ext cx="5187275" cy="406791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8"/>
          <p:cNvSpPr/>
          <p:nvPr/>
        </p:nvSpPr>
        <p:spPr>
          <a:xfrm>
            <a:off x="199950" y="689975"/>
            <a:ext cx="8744100" cy="411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78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Model training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94" name="Google Shape;694;p78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5" name="Google Shape;69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675" y="723138"/>
            <a:ext cx="5248650" cy="40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9"/>
          <p:cNvSpPr/>
          <p:nvPr/>
        </p:nvSpPr>
        <p:spPr>
          <a:xfrm>
            <a:off x="199950" y="689975"/>
            <a:ext cx="8744100" cy="411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79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Model training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703" name="Google Shape;703;p79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04" name="Google Shape;70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613" y="772500"/>
            <a:ext cx="5120775" cy="39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0"/>
          <p:cNvSpPr/>
          <p:nvPr/>
        </p:nvSpPr>
        <p:spPr>
          <a:xfrm>
            <a:off x="199950" y="689975"/>
            <a:ext cx="8744100" cy="411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80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Model training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712" name="Google Shape;712;p80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3" name="Google Shape;71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100" y="755175"/>
            <a:ext cx="5165650" cy="3987989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36"/>
          <p:cNvGrpSpPr/>
          <p:nvPr/>
        </p:nvGrpSpPr>
        <p:grpSpPr>
          <a:xfrm>
            <a:off x="4505788" y="1267646"/>
            <a:ext cx="3336733" cy="2608197"/>
            <a:chOff x="4794566" y="1229221"/>
            <a:chExt cx="3492864" cy="2730238"/>
          </a:xfrm>
        </p:grpSpPr>
        <p:sp>
          <p:nvSpPr>
            <p:cNvPr id="288" name="Google Shape;288;p36"/>
            <p:cNvSpPr/>
            <p:nvPr/>
          </p:nvSpPr>
          <p:spPr>
            <a:xfrm>
              <a:off x="6010192" y="3526822"/>
              <a:ext cx="1061612" cy="432637"/>
            </a:xfrm>
            <a:custGeom>
              <a:rect b="b" l="l" r="r" t="t"/>
              <a:pathLst>
                <a:path extrusionOk="0" h="6128" w="15037">
                  <a:moveTo>
                    <a:pt x="2443" y="1"/>
                  </a:moveTo>
                  <a:lnTo>
                    <a:pt x="2222" y="2875"/>
                  </a:lnTo>
                  <a:cubicBezTo>
                    <a:pt x="2222" y="2875"/>
                    <a:pt x="2339" y="3398"/>
                    <a:pt x="1529" y="4116"/>
                  </a:cubicBezTo>
                  <a:cubicBezTo>
                    <a:pt x="732" y="4835"/>
                    <a:pt x="92" y="5500"/>
                    <a:pt x="92" y="5500"/>
                  </a:cubicBezTo>
                  <a:cubicBezTo>
                    <a:pt x="92" y="5500"/>
                    <a:pt x="1" y="5657"/>
                    <a:pt x="1" y="5892"/>
                  </a:cubicBezTo>
                  <a:cubicBezTo>
                    <a:pt x="1" y="6115"/>
                    <a:pt x="131" y="6127"/>
                    <a:pt x="693" y="6127"/>
                  </a:cubicBezTo>
                  <a:lnTo>
                    <a:pt x="14345" y="6127"/>
                  </a:lnTo>
                  <a:cubicBezTo>
                    <a:pt x="14906" y="6127"/>
                    <a:pt x="15037" y="6115"/>
                    <a:pt x="15037" y="5892"/>
                  </a:cubicBezTo>
                  <a:cubicBezTo>
                    <a:pt x="15037" y="5657"/>
                    <a:pt x="14946" y="5500"/>
                    <a:pt x="14946" y="5500"/>
                  </a:cubicBezTo>
                  <a:cubicBezTo>
                    <a:pt x="14946" y="5500"/>
                    <a:pt x="14305" y="4835"/>
                    <a:pt x="13495" y="4116"/>
                  </a:cubicBezTo>
                  <a:cubicBezTo>
                    <a:pt x="12699" y="3398"/>
                    <a:pt x="12804" y="2875"/>
                    <a:pt x="12804" y="2875"/>
                  </a:cubicBezTo>
                  <a:lnTo>
                    <a:pt x="12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>
              <a:off x="4794566" y="1229221"/>
              <a:ext cx="3492864" cy="2297606"/>
            </a:xfrm>
            <a:custGeom>
              <a:rect b="b" l="l" r="r" t="t"/>
              <a:pathLst>
                <a:path extrusionOk="0" h="32544" w="49474">
                  <a:moveTo>
                    <a:pt x="2509" y="0"/>
                  </a:moveTo>
                  <a:cubicBezTo>
                    <a:pt x="1124" y="0"/>
                    <a:pt x="0" y="1124"/>
                    <a:pt x="0" y="2509"/>
                  </a:cubicBezTo>
                  <a:lnTo>
                    <a:pt x="0" y="30035"/>
                  </a:lnTo>
                  <a:cubicBezTo>
                    <a:pt x="0" y="31420"/>
                    <a:pt x="1124" y="32544"/>
                    <a:pt x="2509" y="32544"/>
                  </a:cubicBezTo>
                  <a:lnTo>
                    <a:pt x="46965" y="32544"/>
                  </a:lnTo>
                  <a:cubicBezTo>
                    <a:pt x="48350" y="32544"/>
                    <a:pt x="49474" y="31420"/>
                    <a:pt x="49474" y="30035"/>
                  </a:cubicBezTo>
                  <a:lnTo>
                    <a:pt x="49474" y="2509"/>
                  </a:lnTo>
                  <a:cubicBezTo>
                    <a:pt x="49474" y="1124"/>
                    <a:pt x="48350" y="0"/>
                    <a:pt x="46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6"/>
            <p:cNvSpPr/>
            <p:nvPr/>
          </p:nvSpPr>
          <p:spPr>
            <a:xfrm>
              <a:off x="6472417" y="3323532"/>
              <a:ext cx="137163" cy="137161"/>
            </a:xfrm>
            <a:custGeom>
              <a:rect b="b" l="l" r="r" t="t"/>
              <a:pathLst>
                <a:path extrusionOk="0" h="3020" w="3005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1" name="Google Shape;29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629" y="1431307"/>
            <a:ext cx="2980800" cy="168640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6"/>
          <p:cNvSpPr txBox="1"/>
          <p:nvPr>
            <p:ph type="title"/>
          </p:nvPr>
        </p:nvSpPr>
        <p:spPr>
          <a:xfrm>
            <a:off x="910443" y="1431300"/>
            <a:ext cx="323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Best service guaranteed</a:t>
            </a:r>
            <a:endParaRPr/>
          </a:p>
        </p:txBody>
      </p:sp>
      <p:sp>
        <p:nvSpPr>
          <p:cNvPr id="293" name="Google Shape;293;p36"/>
          <p:cNvSpPr txBox="1"/>
          <p:nvPr>
            <p:ph idx="1" type="subTitle"/>
          </p:nvPr>
        </p:nvSpPr>
        <p:spPr>
          <a:xfrm>
            <a:off x="1036593" y="2308800"/>
            <a:ext cx="2980800" cy="11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Our AI algorithms tells you how feasible the remodeling is with a </a:t>
            </a:r>
            <a:r>
              <a:rPr b="1" lang="es"/>
              <a:t>93.39% accuracy!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6"/>
          <p:cNvGrpSpPr/>
          <p:nvPr/>
        </p:nvGrpSpPr>
        <p:grpSpPr>
          <a:xfrm>
            <a:off x="4302328" y="2999456"/>
            <a:ext cx="463028" cy="876398"/>
            <a:chOff x="5831933" y="1426049"/>
            <a:chExt cx="1401841" cy="2653341"/>
          </a:xfrm>
        </p:grpSpPr>
        <p:sp>
          <p:nvSpPr>
            <p:cNvPr id="295" name="Google Shape;295;p36"/>
            <p:cNvSpPr/>
            <p:nvPr/>
          </p:nvSpPr>
          <p:spPr>
            <a:xfrm>
              <a:off x="5831933" y="1426049"/>
              <a:ext cx="1401841" cy="2653341"/>
            </a:xfrm>
            <a:custGeom>
              <a:rect b="b" l="l" r="r" t="t"/>
              <a:pathLst>
                <a:path extrusionOk="0" h="42212" w="22301">
                  <a:moveTo>
                    <a:pt x="1712" y="1"/>
                  </a:moveTo>
                  <a:cubicBezTo>
                    <a:pt x="771" y="1"/>
                    <a:pt x="1" y="967"/>
                    <a:pt x="1" y="2143"/>
                  </a:cubicBezTo>
                  <a:lnTo>
                    <a:pt x="1" y="40082"/>
                  </a:lnTo>
                  <a:cubicBezTo>
                    <a:pt x="1" y="41257"/>
                    <a:pt x="771" y="42212"/>
                    <a:pt x="1712" y="42212"/>
                  </a:cubicBezTo>
                  <a:lnTo>
                    <a:pt x="20590" y="42212"/>
                  </a:lnTo>
                  <a:cubicBezTo>
                    <a:pt x="21531" y="42212"/>
                    <a:pt x="22301" y="41257"/>
                    <a:pt x="22301" y="40082"/>
                  </a:cubicBezTo>
                  <a:lnTo>
                    <a:pt x="22301" y="2143"/>
                  </a:lnTo>
                  <a:cubicBezTo>
                    <a:pt x="22301" y="967"/>
                    <a:pt x="21531" y="1"/>
                    <a:pt x="205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6434698" y="3711415"/>
              <a:ext cx="196312" cy="196367"/>
            </a:xfrm>
            <a:custGeom>
              <a:rect b="b" l="l" r="r" t="t"/>
              <a:pathLst>
                <a:path extrusionOk="0" h="3124" w="3123">
                  <a:moveTo>
                    <a:pt x="1555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18"/>
                    <a:pt x="693" y="3124"/>
                    <a:pt x="1555" y="3124"/>
                  </a:cubicBezTo>
                  <a:cubicBezTo>
                    <a:pt x="2431" y="3124"/>
                    <a:pt x="3123" y="2418"/>
                    <a:pt x="3123" y="1556"/>
                  </a:cubicBezTo>
                  <a:cubicBezTo>
                    <a:pt x="3123" y="694"/>
                    <a:pt x="2431" y="1"/>
                    <a:pt x="1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" name="Google Shape;297;p36"/>
          <p:cNvGrpSpPr/>
          <p:nvPr/>
        </p:nvGrpSpPr>
        <p:grpSpPr>
          <a:xfrm>
            <a:off x="7326202" y="2496212"/>
            <a:ext cx="907355" cy="1379632"/>
            <a:chOff x="1724135" y="1120426"/>
            <a:chExt cx="1909015" cy="2902655"/>
          </a:xfrm>
        </p:grpSpPr>
        <p:sp>
          <p:nvSpPr>
            <p:cNvPr id="298" name="Google Shape;298;p36"/>
            <p:cNvSpPr/>
            <p:nvPr/>
          </p:nvSpPr>
          <p:spPr>
            <a:xfrm>
              <a:off x="1724135" y="1120426"/>
              <a:ext cx="1909015" cy="2902655"/>
            </a:xfrm>
            <a:custGeom>
              <a:rect b="b" l="l" r="r" t="t"/>
              <a:pathLst>
                <a:path extrusionOk="0" h="51329" w="33758">
                  <a:moveTo>
                    <a:pt x="2587" y="0"/>
                  </a:moveTo>
                  <a:cubicBezTo>
                    <a:pt x="1162" y="0"/>
                    <a:pt x="0" y="1163"/>
                    <a:pt x="0" y="2600"/>
                  </a:cubicBezTo>
                  <a:lnTo>
                    <a:pt x="0" y="48730"/>
                  </a:lnTo>
                  <a:cubicBezTo>
                    <a:pt x="0" y="50167"/>
                    <a:pt x="1162" y="51329"/>
                    <a:pt x="2587" y="51329"/>
                  </a:cubicBezTo>
                  <a:lnTo>
                    <a:pt x="31158" y="51329"/>
                  </a:lnTo>
                  <a:cubicBezTo>
                    <a:pt x="32595" y="51329"/>
                    <a:pt x="33758" y="50167"/>
                    <a:pt x="33758" y="48730"/>
                  </a:cubicBezTo>
                  <a:lnTo>
                    <a:pt x="33758" y="2600"/>
                  </a:lnTo>
                  <a:cubicBezTo>
                    <a:pt x="33758" y="1163"/>
                    <a:pt x="32595" y="0"/>
                    <a:pt x="31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6"/>
            <p:cNvSpPr/>
            <p:nvPr/>
          </p:nvSpPr>
          <p:spPr>
            <a:xfrm>
              <a:off x="2593676" y="3695332"/>
              <a:ext cx="169933" cy="170781"/>
            </a:xfrm>
            <a:custGeom>
              <a:rect b="b" l="l" r="r" t="t"/>
              <a:pathLst>
                <a:path extrusionOk="0" h="3020" w="3005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0" name="Google Shape;300;p36"/>
          <p:cNvPicPr preferRelativeResize="0"/>
          <p:nvPr/>
        </p:nvPicPr>
        <p:blipFill rotWithShape="1">
          <a:blip r:embed="rId5">
            <a:alphaModFix/>
          </a:blip>
          <a:srcRect b="0" l="7090" r="2239" t="0"/>
          <a:stretch/>
        </p:blipFill>
        <p:spPr>
          <a:xfrm>
            <a:off x="4333660" y="3032584"/>
            <a:ext cx="400200" cy="657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cxnSp>
        <p:nvCxnSpPr>
          <p:cNvPr id="301" name="Google Shape;301;p36"/>
          <p:cNvCxnSpPr/>
          <p:nvPr/>
        </p:nvCxnSpPr>
        <p:spPr>
          <a:xfrm>
            <a:off x="1675593" y="2235450"/>
            <a:ext cx="1702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2" name="Google Shape;302;p36"/>
          <p:cNvPicPr preferRelativeResize="0"/>
          <p:nvPr/>
        </p:nvPicPr>
        <p:blipFill rotWithShape="1">
          <a:blip r:embed="rId6">
            <a:alphaModFix/>
          </a:blip>
          <a:srcRect b="0" l="15753" r="14105" t="0"/>
          <a:stretch/>
        </p:blipFill>
        <p:spPr>
          <a:xfrm>
            <a:off x="7377500" y="2608417"/>
            <a:ext cx="804900" cy="985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303" name="Google Shape;303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FFCD"/>
            </a:gs>
            <a:gs pos="100000">
              <a:srgbClr val="07B88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1"/>
          <p:cNvSpPr/>
          <p:nvPr/>
        </p:nvSpPr>
        <p:spPr>
          <a:xfrm>
            <a:off x="199950" y="689975"/>
            <a:ext cx="8744100" cy="411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81"/>
          <p:cNvSpPr txBox="1"/>
          <p:nvPr>
            <p:ph idx="4294967295" type="title"/>
          </p:nvPr>
        </p:nvSpPr>
        <p:spPr>
          <a:xfrm>
            <a:off x="720000" y="1757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Model training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721" name="Google Shape;721;p81"/>
          <p:cNvCxnSpPr/>
          <p:nvPr/>
        </p:nvCxnSpPr>
        <p:spPr>
          <a:xfrm>
            <a:off x="1922100" y="632900"/>
            <a:ext cx="529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2" name="Google Shape;72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325" y="785050"/>
            <a:ext cx="5167350" cy="39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/>
          <p:nvPr>
            <p:ph type="title"/>
          </p:nvPr>
        </p:nvSpPr>
        <p:spPr>
          <a:xfrm>
            <a:off x="717750" y="539500"/>
            <a:ext cx="7708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Always improving</a:t>
            </a:r>
            <a:endParaRPr/>
          </a:p>
        </p:txBody>
      </p:sp>
      <p:graphicFrame>
        <p:nvGraphicFramePr>
          <p:cNvPr id="309" name="Google Shape;309;p37"/>
          <p:cNvGraphicFramePr/>
          <p:nvPr/>
        </p:nvGraphicFramePr>
        <p:xfrm>
          <a:off x="3710419" y="12571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{18B9C924-AF08-4397-9FBF-7797942449DA}</a:tableStyleId>
              </a:tblPr>
              <a:tblGrid>
                <a:gridCol w="2495975"/>
                <a:gridCol w="2014625"/>
              </a:tblGrid>
              <a:tr h="658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Enchulame my floor</a:t>
                      </a:r>
                      <a:endParaRPr b="1" sz="16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Select from multiple tiles to match your floor with your kitchen</a:t>
                      </a:r>
                      <a:endParaRPr sz="16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43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House value analysis</a:t>
                      </a:r>
                      <a:endParaRPr b="1" sz="16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We’ll tell you how much your house will cost after redecorating</a:t>
                      </a:r>
                      <a:endParaRPr sz="16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43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Enchulando the US</a:t>
                      </a:r>
                      <a:endParaRPr b="1" sz="16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Broader area, enchulando houses all around the country</a:t>
                      </a:r>
                      <a:endParaRPr sz="16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10" name="Google Shape;310;p37"/>
          <p:cNvCxnSpPr/>
          <p:nvPr/>
        </p:nvCxnSpPr>
        <p:spPr>
          <a:xfrm>
            <a:off x="2597100" y="1068050"/>
            <a:ext cx="394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37"/>
          <p:cNvSpPr txBox="1"/>
          <p:nvPr>
            <p:ph idx="4294967295" type="subTitle"/>
          </p:nvPr>
        </p:nvSpPr>
        <p:spPr>
          <a:xfrm>
            <a:off x="729625" y="2231545"/>
            <a:ext cx="2980800" cy="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Keep in touch to know about our </a:t>
            </a:r>
            <a:r>
              <a:rPr b="1" lang="es"/>
              <a:t>future </a:t>
            </a:r>
            <a:r>
              <a:rPr lang="es"/>
              <a:t>implementations!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/>
          <p:nvPr/>
        </p:nvSpPr>
        <p:spPr>
          <a:xfrm>
            <a:off x="689975" y="367350"/>
            <a:ext cx="7929600" cy="4408800"/>
          </a:xfrm>
          <a:prstGeom prst="rect">
            <a:avLst/>
          </a:prstGeom>
          <a:solidFill>
            <a:schemeClr val="dk1">
              <a:alpha val="707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8"/>
          <p:cNvSpPr/>
          <p:nvPr/>
        </p:nvSpPr>
        <p:spPr>
          <a:xfrm>
            <a:off x="8271900" y="44284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319" name="Google Shape;319;p38"/>
          <p:cNvSpPr txBox="1"/>
          <p:nvPr>
            <p:ph idx="6" type="title"/>
          </p:nvPr>
        </p:nvSpPr>
        <p:spPr>
          <a:xfrm>
            <a:off x="3188700" y="514396"/>
            <a:ext cx="27666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 conclusion</a:t>
            </a:r>
            <a:endParaRPr/>
          </a:p>
        </p:txBody>
      </p:sp>
      <p:sp>
        <p:nvSpPr>
          <p:cNvPr id="320" name="Google Shape;320;p38"/>
          <p:cNvSpPr txBox="1"/>
          <p:nvPr>
            <p:ph idx="4294967295" type="subTitle"/>
          </p:nvPr>
        </p:nvSpPr>
        <p:spPr>
          <a:xfrm>
            <a:off x="1259025" y="1196700"/>
            <a:ext cx="6456300" cy="32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We’re the best option for redecorating your house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"/>
              <a:t>Free evaluation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"/>
              <a:t>No need for a contractor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"/>
              <a:t>Fast and accurate evaluation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"/>
              <a:t>Multiple products to select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"/>
              <a:t>Designed for the regular home-owner</a:t>
            </a:r>
            <a:endParaRPr/>
          </a:p>
        </p:txBody>
      </p:sp>
      <p:cxnSp>
        <p:nvCxnSpPr>
          <p:cNvPr id="321" name="Google Shape;321;p38"/>
          <p:cNvCxnSpPr/>
          <p:nvPr/>
        </p:nvCxnSpPr>
        <p:spPr>
          <a:xfrm>
            <a:off x="3148825" y="1044800"/>
            <a:ext cx="2910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/>
          <p:nvPr/>
        </p:nvSpPr>
        <p:spPr>
          <a:xfrm>
            <a:off x="1975050" y="2499625"/>
            <a:ext cx="5193900" cy="2276400"/>
          </a:xfrm>
          <a:prstGeom prst="rect">
            <a:avLst/>
          </a:prstGeom>
          <a:solidFill>
            <a:schemeClr val="dk1">
              <a:alpha val="707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9"/>
          <p:cNvSpPr txBox="1"/>
          <p:nvPr>
            <p:ph type="title"/>
          </p:nvPr>
        </p:nvSpPr>
        <p:spPr>
          <a:xfrm>
            <a:off x="2334000" y="2778659"/>
            <a:ext cx="4476000" cy="83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Any Questions?</a:t>
            </a:r>
            <a:endParaRPr/>
          </a:p>
        </p:txBody>
      </p:sp>
      <p:sp>
        <p:nvSpPr>
          <p:cNvPr id="329" name="Google Shape;329;p39"/>
          <p:cNvSpPr txBox="1"/>
          <p:nvPr>
            <p:ph idx="1" type="subTitle"/>
          </p:nvPr>
        </p:nvSpPr>
        <p:spPr>
          <a:xfrm>
            <a:off x="2424600" y="3693951"/>
            <a:ext cx="4294800" cy="5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 for your attention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Live demo available</a:t>
            </a:r>
            <a:endParaRPr/>
          </a:p>
        </p:txBody>
      </p:sp>
      <p:cxnSp>
        <p:nvCxnSpPr>
          <p:cNvPr id="330" name="Google Shape;330;p39"/>
          <p:cNvCxnSpPr/>
          <p:nvPr/>
        </p:nvCxnSpPr>
        <p:spPr>
          <a:xfrm>
            <a:off x="2368650" y="3604447"/>
            <a:ext cx="4406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39"/>
          <p:cNvSpPr/>
          <p:nvPr/>
        </p:nvSpPr>
        <p:spPr>
          <a:xfrm>
            <a:off x="6821250" y="2499625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332" name="Google Shape;332;p39"/>
          <p:cNvSpPr/>
          <p:nvPr/>
        </p:nvSpPr>
        <p:spPr>
          <a:xfrm>
            <a:off x="1975050" y="2499625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333" name="Google Shape;333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/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Appendix</a:t>
            </a:r>
            <a:endParaRPr/>
          </a:p>
        </p:txBody>
      </p:sp>
      <p:sp>
        <p:nvSpPr>
          <p:cNvPr id="339" name="Google Shape;339;p40"/>
          <p:cNvSpPr txBox="1"/>
          <p:nvPr>
            <p:ph idx="1" type="body"/>
          </p:nvPr>
        </p:nvSpPr>
        <p:spPr>
          <a:xfrm>
            <a:off x="720000" y="1206350"/>
            <a:ext cx="7359000" cy="31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">
                <a:solidFill>
                  <a:schemeClr val="lt1"/>
                </a:solidFill>
              </a:rPr>
              <a:t>Original dataset distribution										10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">
                <a:solidFill>
                  <a:schemeClr val="lt1"/>
                </a:solidFill>
              </a:rPr>
              <a:t>Latitude tuning												11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">
                <a:solidFill>
                  <a:schemeClr val="lt1"/>
                </a:solidFill>
              </a:rPr>
              <a:t>Longitude tuning												12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">
                <a:solidFill>
                  <a:schemeClr val="lt1"/>
                </a:solidFill>
              </a:rPr>
              <a:t>Data mapping												13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">
                <a:solidFill>
                  <a:schemeClr val="lt1"/>
                </a:solidFill>
              </a:rPr>
              <a:t>Categorical data encoding										14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">
                <a:solidFill>
                  <a:schemeClr val="lt1"/>
                </a:solidFill>
              </a:rPr>
              <a:t>Kitchen_features encoding										15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">
                <a:solidFill>
                  <a:schemeClr val="lt1"/>
                </a:solidFill>
              </a:rPr>
              <a:t>Floor_covering encoding											16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">
                <a:solidFill>
                  <a:schemeClr val="lt1"/>
                </a:solidFill>
              </a:rPr>
              <a:t>Correlation matrix												17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">
                <a:solidFill>
                  <a:schemeClr val="lt1"/>
                </a:solidFill>
              </a:rPr>
              <a:t>Kitchen_features linearity analysis									18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">
                <a:solidFill>
                  <a:schemeClr val="lt1"/>
                </a:solidFill>
              </a:rPr>
              <a:t>Model hyperparameters											28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">
                <a:solidFill>
                  <a:schemeClr val="lt1"/>
                </a:solidFill>
              </a:rPr>
              <a:t>Linear regression analysis											30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">
                <a:solidFill>
                  <a:schemeClr val="lt1"/>
                </a:solidFill>
              </a:rPr>
              <a:t>Model training												31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40" name="Google Shape;340;p40"/>
          <p:cNvCxnSpPr/>
          <p:nvPr/>
        </p:nvCxnSpPr>
        <p:spPr>
          <a:xfrm>
            <a:off x="1922100" y="1068050"/>
            <a:ext cx="529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Google Shape;341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Apartments for Sale by Slidesgo">
  <a:themeElements>
    <a:clrScheme name="Simple Light">
      <a:dk1>
        <a:srgbClr val="000000"/>
      </a:dk1>
      <a:lt1>
        <a:srgbClr val="FFFFFF"/>
      </a:lt1>
      <a:dk2>
        <a:srgbClr val="00FFBA"/>
      </a:dk2>
      <a:lt2>
        <a:srgbClr val="333333"/>
      </a:lt2>
      <a:accent1>
        <a:srgbClr val="86868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A8FF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